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9" r:id="rId2"/>
    <p:sldId id="257" r:id="rId3"/>
    <p:sldId id="260" r:id="rId4"/>
    <p:sldId id="262" r:id="rId5"/>
    <p:sldId id="263" r:id="rId6"/>
    <p:sldId id="264" r:id="rId7"/>
    <p:sldId id="265" r:id="rId8"/>
    <p:sldId id="266" r:id="rId9"/>
    <p:sldId id="267" r:id="rId10"/>
    <p:sldId id="268" r:id="rId11"/>
    <p:sldId id="279" r:id="rId12"/>
    <p:sldId id="289" r:id="rId13"/>
    <p:sldId id="290" r:id="rId14"/>
    <p:sldId id="291" r:id="rId15"/>
    <p:sldId id="292" r:id="rId16"/>
    <p:sldId id="293" r:id="rId17"/>
    <p:sldId id="294" r:id="rId18"/>
    <p:sldId id="295" r:id="rId19"/>
    <p:sldId id="296" r:id="rId20"/>
    <p:sldId id="297" r:id="rId21"/>
    <p:sldId id="298" r:id="rId22"/>
    <p:sldId id="280" r:id="rId23"/>
    <p:sldId id="281" r:id="rId24"/>
    <p:sldId id="282" r:id="rId25"/>
    <p:sldId id="283" r:id="rId26"/>
    <p:sldId id="284" r:id="rId27"/>
    <p:sldId id="285" r:id="rId28"/>
    <p:sldId id="286" r:id="rId29"/>
    <p:sldId id="287" r:id="rId30"/>
    <p:sldId id="288"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autoAdjust="0"/>
    <p:restoredTop sz="94660"/>
  </p:normalViewPr>
  <p:slideViewPr>
    <p:cSldViewPr snapToGrid="0" showGuides="1">
      <p:cViewPr varScale="1">
        <p:scale>
          <a:sx n="63" d="100"/>
          <a:sy n="63" d="100"/>
        </p:scale>
        <p:origin x="868" y="6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98034-7DAB-4BA7-9402-30FF9D9F5726}"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16975-1D4D-491B-8EC5-CCC6AF49DF07}" type="slidenum">
              <a:rPr lang="zh-CN" altLang="en-US" smtClean="0"/>
              <a:t>‹#›</a:t>
            </a:fld>
            <a:endParaRPr lang="zh-CN" altLang="en-US"/>
          </a:p>
        </p:txBody>
      </p:sp>
    </p:spTree>
    <p:extLst>
      <p:ext uri="{BB962C8B-B14F-4D97-AF65-F5344CB8AC3E}">
        <p14:creationId xmlns:p14="http://schemas.microsoft.com/office/powerpoint/2010/main" val="193967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a:t>
            </a:fld>
            <a:endParaRPr lang="zh-CN" altLang="en-US"/>
          </a:p>
        </p:txBody>
      </p:sp>
    </p:spTree>
    <p:extLst>
      <p:ext uri="{BB962C8B-B14F-4D97-AF65-F5344CB8AC3E}">
        <p14:creationId xmlns:p14="http://schemas.microsoft.com/office/powerpoint/2010/main" val="122501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10</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11</a:t>
            </a:fld>
            <a:endParaRPr lang="zh-CN" altLang="en-US"/>
          </a:p>
        </p:txBody>
      </p:sp>
    </p:spTree>
    <p:extLst>
      <p:ext uri="{BB962C8B-B14F-4D97-AF65-F5344CB8AC3E}">
        <p14:creationId xmlns:p14="http://schemas.microsoft.com/office/powerpoint/2010/main" val="412532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22</a:t>
            </a:fld>
            <a:endParaRPr lang="zh-CN" altLang="en-US"/>
          </a:p>
        </p:txBody>
      </p:sp>
    </p:spTree>
    <p:extLst>
      <p:ext uri="{BB962C8B-B14F-4D97-AF65-F5344CB8AC3E}">
        <p14:creationId xmlns:p14="http://schemas.microsoft.com/office/powerpoint/2010/main" val="69277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25</a:t>
            </a:fld>
            <a:endParaRPr lang="zh-CN" altLang="en-US"/>
          </a:p>
        </p:txBody>
      </p:sp>
    </p:spTree>
    <p:extLst>
      <p:ext uri="{BB962C8B-B14F-4D97-AF65-F5344CB8AC3E}">
        <p14:creationId xmlns:p14="http://schemas.microsoft.com/office/powerpoint/2010/main" val="3061768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26</a:t>
            </a:fld>
            <a:endParaRPr lang="zh-CN" altLang="en-US"/>
          </a:p>
        </p:txBody>
      </p:sp>
    </p:spTree>
    <p:extLst>
      <p:ext uri="{BB962C8B-B14F-4D97-AF65-F5344CB8AC3E}">
        <p14:creationId xmlns:p14="http://schemas.microsoft.com/office/powerpoint/2010/main" val="140078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27</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28</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29</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30</a:t>
            </a:fld>
            <a:endParaRPr lang="zh-CN" altLang="en-US"/>
          </a:p>
        </p:txBody>
      </p:sp>
    </p:spTree>
    <p:extLst>
      <p:ext uri="{BB962C8B-B14F-4D97-AF65-F5344CB8AC3E}">
        <p14:creationId xmlns:p14="http://schemas.microsoft.com/office/powerpoint/2010/main" val="413731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016975-1D4D-491B-8EC5-CCC6AF49DF07}" type="slidenum">
              <a:rPr lang="zh-CN" altLang="en-US" smtClean="0"/>
              <a:t>2</a:t>
            </a:fld>
            <a:endParaRPr lang="zh-CN" altLang="en-US"/>
          </a:p>
        </p:txBody>
      </p:sp>
    </p:spTree>
    <p:extLst>
      <p:ext uri="{BB962C8B-B14F-4D97-AF65-F5344CB8AC3E}">
        <p14:creationId xmlns:p14="http://schemas.microsoft.com/office/powerpoint/2010/main" val="412532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3</a:t>
            </a:fld>
            <a:endParaRPr lang="zh-CN" altLang="en-US"/>
          </a:p>
        </p:txBody>
      </p:sp>
    </p:spTree>
    <p:extLst>
      <p:ext uri="{BB962C8B-B14F-4D97-AF65-F5344CB8AC3E}">
        <p14:creationId xmlns:p14="http://schemas.microsoft.com/office/powerpoint/2010/main" val="275110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4</a:t>
            </a:fld>
            <a:endParaRPr lang="zh-CN" altLang="en-US"/>
          </a:p>
        </p:txBody>
      </p:sp>
    </p:spTree>
    <p:extLst>
      <p:ext uri="{BB962C8B-B14F-4D97-AF65-F5344CB8AC3E}">
        <p14:creationId xmlns:p14="http://schemas.microsoft.com/office/powerpoint/2010/main" val="276284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5</a:t>
            </a:fld>
            <a:endParaRPr lang="zh-CN" altLang="en-US"/>
          </a:p>
        </p:txBody>
      </p:sp>
    </p:spTree>
    <p:extLst>
      <p:ext uri="{BB962C8B-B14F-4D97-AF65-F5344CB8AC3E}">
        <p14:creationId xmlns:p14="http://schemas.microsoft.com/office/powerpoint/2010/main" val="685843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6</a:t>
            </a:fld>
            <a:endParaRPr lang="zh-CN" altLang="en-US"/>
          </a:p>
        </p:txBody>
      </p:sp>
    </p:spTree>
    <p:extLst>
      <p:ext uri="{BB962C8B-B14F-4D97-AF65-F5344CB8AC3E}">
        <p14:creationId xmlns:p14="http://schemas.microsoft.com/office/powerpoint/2010/main" val="2225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7</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8</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016975-1D4D-491B-8EC5-CCC6AF49DF07}" type="slidenum">
              <a:rPr lang="zh-CN" altLang="en-US" smtClean="0"/>
              <a:t>9</a:t>
            </a:fld>
            <a:endParaRPr lang="zh-CN" altLang="en-US"/>
          </a:p>
        </p:txBody>
      </p:sp>
    </p:spTree>
    <p:extLst>
      <p:ext uri="{BB962C8B-B14F-4D97-AF65-F5344CB8AC3E}">
        <p14:creationId xmlns:p14="http://schemas.microsoft.com/office/powerpoint/2010/main" val="143807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62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875314" y="2226156"/>
            <a:ext cx="4441372" cy="3367314"/>
          </a:xfrm>
          <a:custGeom>
            <a:avLst/>
            <a:gdLst>
              <a:gd name="connsiteX0" fmla="*/ 0 w 4441372"/>
              <a:gd name="connsiteY0" fmla="*/ 0 h 3367314"/>
              <a:gd name="connsiteX1" fmla="*/ 4441372 w 4441372"/>
              <a:gd name="connsiteY1" fmla="*/ 0 h 3367314"/>
              <a:gd name="connsiteX2" fmla="*/ 4441372 w 4441372"/>
              <a:gd name="connsiteY2" fmla="*/ 3367314 h 3367314"/>
              <a:gd name="connsiteX3" fmla="*/ 0 w 4441372"/>
              <a:gd name="connsiteY3" fmla="*/ 3367314 h 3367314"/>
            </a:gdLst>
            <a:ahLst/>
            <a:cxnLst>
              <a:cxn ang="0">
                <a:pos x="connsiteX0" y="connsiteY0"/>
              </a:cxn>
              <a:cxn ang="0">
                <a:pos x="connsiteX1" y="connsiteY1"/>
              </a:cxn>
              <a:cxn ang="0">
                <a:pos x="connsiteX2" y="connsiteY2"/>
              </a:cxn>
              <a:cxn ang="0">
                <a:pos x="connsiteX3" y="connsiteY3"/>
              </a:cxn>
            </a:cxnLst>
            <a:rect l="l" t="t" r="r" b="b"/>
            <a:pathLst>
              <a:path w="4441372" h="3367314">
                <a:moveTo>
                  <a:pt x="0" y="0"/>
                </a:moveTo>
                <a:lnTo>
                  <a:pt x="4441372" y="0"/>
                </a:lnTo>
                <a:lnTo>
                  <a:pt x="4441372" y="3367314"/>
                </a:lnTo>
                <a:lnTo>
                  <a:pt x="0" y="33673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1419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393372" y="2293258"/>
            <a:ext cx="2504777" cy="2583543"/>
          </a:xfrm>
          <a:custGeom>
            <a:avLst/>
            <a:gdLst>
              <a:gd name="connsiteX0" fmla="*/ 0 w 2504777"/>
              <a:gd name="connsiteY0" fmla="*/ 0 h 2583543"/>
              <a:gd name="connsiteX1" fmla="*/ 2504777 w 2504777"/>
              <a:gd name="connsiteY1" fmla="*/ 0 h 2583543"/>
              <a:gd name="connsiteX2" fmla="*/ 2504777 w 2504777"/>
              <a:gd name="connsiteY2" fmla="*/ 2583543 h 2583543"/>
              <a:gd name="connsiteX3" fmla="*/ 0 w 2504777"/>
              <a:gd name="connsiteY3" fmla="*/ 2583543 h 2583543"/>
            </a:gdLst>
            <a:ahLst/>
            <a:cxnLst>
              <a:cxn ang="0">
                <a:pos x="connsiteX0" y="connsiteY0"/>
              </a:cxn>
              <a:cxn ang="0">
                <a:pos x="connsiteX1" y="connsiteY1"/>
              </a:cxn>
              <a:cxn ang="0">
                <a:pos x="connsiteX2" y="connsiteY2"/>
              </a:cxn>
              <a:cxn ang="0">
                <a:pos x="connsiteX3" y="connsiteY3"/>
              </a:cxn>
            </a:cxnLst>
            <a:rect l="l" t="t" r="r" b="b"/>
            <a:pathLst>
              <a:path w="2504777" h="2583543">
                <a:moveTo>
                  <a:pt x="0" y="0"/>
                </a:moveTo>
                <a:lnTo>
                  <a:pt x="2504777" y="0"/>
                </a:lnTo>
                <a:lnTo>
                  <a:pt x="2504777" y="2583543"/>
                </a:lnTo>
                <a:lnTo>
                  <a:pt x="0" y="2583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71041"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890127"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9009212" y="3346833"/>
            <a:ext cx="1552845" cy="1601676"/>
          </a:xfrm>
          <a:custGeom>
            <a:avLst/>
            <a:gdLst>
              <a:gd name="connsiteX0" fmla="*/ 0 w 1552845"/>
              <a:gd name="connsiteY0" fmla="*/ 0 h 1601676"/>
              <a:gd name="connsiteX1" fmla="*/ 1552845 w 1552845"/>
              <a:gd name="connsiteY1" fmla="*/ 0 h 1601676"/>
              <a:gd name="connsiteX2" fmla="*/ 1552845 w 1552845"/>
              <a:gd name="connsiteY2" fmla="*/ 1601676 h 1601676"/>
              <a:gd name="connsiteX3" fmla="*/ 0 w 1552845"/>
              <a:gd name="connsiteY3" fmla="*/ 1601676 h 1601676"/>
            </a:gdLst>
            <a:ahLst/>
            <a:cxnLst>
              <a:cxn ang="0">
                <a:pos x="connsiteX0" y="connsiteY0"/>
              </a:cxn>
              <a:cxn ang="0">
                <a:pos x="connsiteX1" y="connsiteY1"/>
              </a:cxn>
              <a:cxn ang="0">
                <a:pos x="connsiteX2" y="connsiteY2"/>
              </a:cxn>
              <a:cxn ang="0">
                <a:pos x="connsiteX3" y="connsiteY3"/>
              </a:cxn>
            </a:cxnLst>
            <a:rect l="l" t="t" r="r" b="b"/>
            <a:pathLst>
              <a:path w="1552845" h="1601676">
                <a:moveTo>
                  <a:pt x="0" y="0"/>
                </a:moveTo>
                <a:lnTo>
                  <a:pt x="1552845" y="0"/>
                </a:lnTo>
                <a:lnTo>
                  <a:pt x="1552845" y="1601676"/>
                </a:lnTo>
                <a:lnTo>
                  <a:pt x="0" y="1601676"/>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59682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3878606" y="2151403"/>
            <a:ext cx="4434789" cy="3634695"/>
          </a:xfrm>
          <a:custGeom>
            <a:avLst/>
            <a:gdLst>
              <a:gd name="connsiteX0" fmla="*/ 3625868 w 4434789"/>
              <a:gd name="connsiteY0" fmla="*/ 2781942 h 3634695"/>
              <a:gd name="connsiteX1" fmla="*/ 4434789 w 4434789"/>
              <a:gd name="connsiteY1" fmla="*/ 2781942 h 3634695"/>
              <a:gd name="connsiteX2" fmla="*/ 4434789 w 4434789"/>
              <a:gd name="connsiteY2" fmla="*/ 3634695 h 3634695"/>
              <a:gd name="connsiteX3" fmla="*/ 3625868 w 4434789"/>
              <a:gd name="connsiteY3" fmla="*/ 3634695 h 3634695"/>
              <a:gd name="connsiteX4" fmla="*/ 2719403 w 4434789"/>
              <a:gd name="connsiteY4" fmla="*/ 2781942 h 3634695"/>
              <a:gd name="connsiteX5" fmla="*/ 3528324 w 4434789"/>
              <a:gd name="connsiteY5" fmla="*/ 2781942 h 3634695"/>
              <a:gd name="connsiteX6" fmla="*/ 3528324 w 4434789"/>
              <a:gd name="connsiteY6" fmla="*/ 3634695 h 3634695"/>
              <a:gd name="connsiteX7" fmla="*/ 2719403 w 4434789"/>
              <a:gd name="connsiteY7" fmla="*/ 3634695 h 3634695"/>
              <a:gd name="connsiteX8" fmla="*/ 1812935 w 4434789"/>
              <a:gd name="connsiteY8" fmla="*/ 2781942 h 3634695"/>
              <a:gd name="connsiteX9" fmla="*/ 2621856 w 4434789"/>
              <a:gd name="connsiteY9" fmla="*/ 2781942 h 3634695"/>
              <a:gd name="connsiteX10" fmla="*/ 2621856 w 4434789"/>
              <a:gd name="connsiteY10" fmla="*/ 3634695 h 3634695"/>
              <a:gd name="connsiteX11" fmla="*/ 1812935 w 4434789"/>
              <a:gd name="connsiteY11" fmla="*/ 3634695 h 3634695"/>
              <a:gd name="connsiteX12" fmla="*/ 2719403 w 4434789"/>
              <a:gd name="connsiteY12" fmla="*/ 1854628 h 3634695"/>
              <a:gd name="connsiteX13" fmla="*/ 3528323 w 4434789"/>
              <a:gd name="connsiteY13" fmla="*/ 1854628 h 3634695"/>
              <a:gd name="connsiteX14" fmla="*/ 3528323 w 4434789"/>
              <a:gd name="connsiteY14" fmla="*/ 2707381 h 3634695"/>
              <a:gd name="connsiteX15" fmla="*/ 2719403 w 4434789"/>
              <a:gd name="connsiteY15" fmla="*/ 2707381 h 3634695"/>
              <a:gd name="connsiteX16" fmla="*/ 1812935 w 4434789"/>
              <a:gd name="connsiteY16" fmla="*/ 1854628 h 3634695"/>
              <a:gd name="connsiteX17" fmla="*/ 2621855 w 4434789"/>
              <a:gd name="connsiteY17" fmla="*/ 1854628 h 3634695"/>
              <a:gd name="connsiteX18" fmla="*/ 2621855 w 4434789"/>
              <a:gd name="connsiteY18" fmla="*/ 2707381 h 3634695"/>
              <a:gd name="connsiteX19" fmla="*/ 1812935 w 4434789"/>
              <a:gd name="connsiteY19" fmla="*/ 2707381 h 3634695"/>
              <a:gd name="connsiteX20" fmla="*/ 906468 w 4434789"/>
              <a:gd name="connsiteY20" fmla="*/ 1854628 h 3634695"/>
              <a:gd name="connsiteX21" fmla="*/ 1715388 w 4434789"/>
              <a:gd name="connsiteY21" fmla="*/ 1854628 h 3634695"/>
              <a:gd name="connsiteX22" fmla="*/ 1715388 w 4434789"/>
              <a:gd name="connsiteY22" fmla="*/ 2707381 h 3634695"/>
              <a:gd name="connsiteX23" fmla="*/ 906468 w 4434789"/>
              <a:gd name="connsiteY23" fmla="*/ 2707381 h 3634695"/>
              <a:gd name="connsiteX24" fmla="*/ 0 w 4434789"/>
              <a:gd name="connsiteY24" fmla="*/ 1854628 h 3634695"/>
              <a:gd name="connsiteX25" fmla="*/ 808920 w 4434789"/>
              <a:gd name="connsiteY25" fmla="*/ 1854628 h 3634695"/>
              <a:gd name="connsiteX26" fmla="*/ 808920 w 4434789"/>
              <a:gd name="connsiteY26" fmla="*/ 2707381 h 3634695"/>
              <a:gd name="connsiteX27" fmla="*/ 0 w 4434789"/>
              <a:gd name="connsiteY27" fmla="*/ 2707381 h 3634695"/>
              <a:gd name="connsiteX28" fmla="*/ 3625868 w 4434789"/>
              <a:gd name="connsiteY28" fmla="*/ 927314 h 3634695"/>
              <a:gd name="connsiteX29" fmla="*/ 4434788 w 4434789"/>
              <a:gd name="connsiteY29" fmla="*/ 927314 h 3634695"/>
              <a:gd name="connsiteX30" fmla="*/ 4434788 w 4434789"/>
              <a:gd name="connsiteY30" fmla="*/ 1780067 h 3634695"/>
              <a:gd name="connsiteX31" fmla="*/ 3625868 w 4434789"/>
              <a:gd name="connsiteY31" fmla="*/ 1780067 h 3634695"/>
              <a:gd name="connsiteX32" fmla="*/ 2719402 w 4434789"/>
              <a:gd name="connsiteY32" fmla="*/ 927314 h 3634695"/>
              <a:gd name="connsiteX33" fmla="*/ 3528322 w 4434789"/>
              <a:gd name="connsiteY33" fmla="*/ 927314 h 3634695"/>
              <a:gd name="connsiteX34" fmla="*/ 3528322 w 4434789"/>
              <a:gd name="connsiteY34" fmla="*/ 1780067 h 3634695"/>
              <a:gd name="connsiteX35" fmla="*/ 2719402 w 4434789"/>
              <a:gd name="connsiteY35" fmla="*/ 1780067 h 3634695"/>
              <a:gd name="connsiteX36" fmla="*/ 1812934 w 4434789"/>
              <a:gd name="connsiteY36" fmla="*/ 927314 h 3634695"/>
              <a:gd name="connsiteX37" fmla="*/ 2621854 w 4434789"/>
              <a:gd name="connsiteY37" fmla="*/ 927314 h 3634695"/>
              <a:gd name="connsiteX38" fmla="*/ 2621854 w 4434789"/>
              <a:gd name="connsiteY38" fmla="*/ 1780067 h 3634695"/>
              <a:gd name="connsiteX39" fmla="*/ 1812934 w 4434789"/>
              <a:gd name="connsiteY39" fmla="*/ 1780067 h 3634695"/>
              <a:gd name="connsiteX40" fmla="*/ 906467 w 4434789"/>
              <a:gd name="connsiteY40" fmla="*/ 927314 h 3634695"/>
              <a:gd name="connsiteX41" fmla="*/ 1715387 w 4434789"/>
              <a:gd name="connsiteY41" fmla="*/ 927314 h 3634695"/>
              <a:gd name="connsiteX42" fmla="*/ 1715387 w 4434789"/>
              <a:gd name="connsiteY42" fmla="*/ 1780067 h 3634695"/>
              <a:gd name="connsiteX43" fmla="*/ 906467 w 4434789"/>
              <a:gd name="connsiteY43" fmla="*/ 1780067 h 3634695"/>
              <a:gd name="connsiteX44" fmla="*/ 1812935 w 4434789"/>
              <a:gd name="connsiteY44" fmla="*/ 0 h 3634695"/>
              <a:gd name="connsiteX45" fmla="*/ 2621855 w 4434789"/>
              <a:gd name="connsiteY45" fmla="*/ 0 h 3634695"/>
              <a:gd name="connsiteX46" fmla="*/ 2621855 w 4434789"/>
              <a:gd name="connsiteY46" fmla="*/ 852753 h 3634695"/>
              <a:gd name="connsiteX47" fmla="*/ 1812935 w 4434789"/>
              <a:gd name="connsiteY47" fmla="*/ 852753 h 3634695"/>
              <a:gd name="connsiteX48" fmla="*/ 906467 w 4434789"/>
              <a:gd name="connsiteY48" fmla="*/ 0 h 3634695"/>
              <a:gd name="connsiteX49" fmla="*/ 1715387 w 4434789"/>
              <a:gd name="connsiteY49" fmla="*/ 0 h 3634695"/>
              <a:gd name="connsiteX50" fmla="*/ 1715387 w 4434789"/>
              <a:gd name="connsiteY50" fmla="*/ 852753 h 3634695"/>
              <a:gd name="connsiteX51" fmla="*/ 906467 w 4434789"/>
              <a:gd name="connsiteY51" fmla="*/ 852753 h 3634695"/>
              <a:gd name="connsiteX52" fmla="*/ 0 w 4434789"/>
              <a:gd name="connsiteY52" fmla="*/ 0 h 3634695"/>
              <a:gd name="connsiteX53" fmla="*/ 808920 w 4434789"/>
              <a:gd name="connsiteY53" fmla="*/ 0 h 3634695"/>
              <a:gd name="connsiteX54" fmla="*/ 808920 w 4434789"/>
              <a:gd name="connsiteY54" fmla="*/ 852753 h 3634695"/>
              <a:gd name="connsiteX55" fmla="*/ 0 w 4434789"/>
              <a:gd name="connsiteY55" fmla="*/ 852753 h 363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4789" h="3634695">
                <a:moveTo>
                  <a:pt x="3625868" y="2781942"/>
                </a:moveTo>
                <a:lnTo>
                  <a:pt x="4434789" y="2781942"/>
                </a:lnTo>
                <a:lnTo>
                  <a:pt x="4434789" y="3634695"/>
                </a:lnTo>
                <a:lnTo>
                  <a:pt x="3625868" y="3634695"/>
                </a:lnTo>
                <a:close/>
                <a:moveTo>
                  <a:pt x="2719403" y="2781942"/>
                </a:moveTo>
                <a:lnTo>
                  <a:pt x="3528324" y="2781942"/>
                </a:lnTo>
                <a:lnTo>
                  <a:pt x="3528324" y="3634695"/>
                </a:lnTo>
                <a:lnTo>
                  <a:pt x="2719403" y="3634695"/>
                </a:lnTo>
                <a:close/>
                <a:moveTo>
                  <a:pt x="1812935" y="2781942"/>
                </a:moveTo>
                <a:lnTo>
                  <a:pt x="2621856" y="2781942"/>
                </a:lnTo>
                <a:lnTo>
                  <a:pt x="2621856" y="3634695"/>
                </a:lnTo>
                <a:lnTo>
                  <a:pt x="1812935" y="3634695"/>
                </a:lnTo>
                <a:close/>
                <a:moveTo>
                  <a:pt x="2719403" y="1854628"/>
                </a:moveTo>
                <a:lnTo>
                  <a:pt x="3528323" y="1854628"/>
                </a:lnTo>
                <a:lnTo>
                  <a:pt x="3528323" y="2707381"/>
                </a:lnTo>
                <a:lnTo>
                  <a:pt x="2719403" y="2707381"/>
                </a:lnTo>
                <a:close/>
                <a:moveTo>
                  <a:pt x="1812935" y="1854628"/>
                </a:moveTo>
                <a:lnTo>
                  <a:pt x="2621855" y="1854628"/>
                </a:lnTo>
                <a:lnTo>
                  <a:pt x="2621855" y="2707381"/>
                </a:lnTo>
                <a:lnTo>
                  <a:pt x="1812935" y="2707381"/>
                </a:lnTo>
                <a:close/>
                <a:moveTo>
                  <a:pt x="906468" y="1854628"/>
                </a:moveTo>
                <a:lnTo>
                  <a:pt x="1715388" y="1854628"/>
                </a:lnTo>
                <a:lnTo>
                  <a:pt x="1715388" y="2707381"/>
                </a:lnTo>
                <a:lnTo>
                  <a:pt x="906468" y="2707381"/>
                </a:lnTo>
                <a:close/>
                <a:moveTo>
                  <a:pt x="0" y="1854628"/>
                </a:moveTo>
                <a:lnTo>
                  <a:pt x="808920" y="1854628"/>
                </a:lnTo>
                <a:lnTo>
                  <a:pt x="808920" y="2707381"/>
                </a:lnTo>
                <a:lnTo>
                  <a:pt x="0" y="2707381"/>
                </a:lnTo>
                <a:close/>
                <a:moveTo>
                  <a:pt x="3625868" y="927314"/>
                </a:moveTo>
                <a:lnTo>
                  <a:pt x="4434788" y="927314"/>
                </a:lnTo>
                <a:lnTo>
                  <a:pt x="4434788" y="1780067"/>
                </a:lnTo>
                <a:lnTo>
                  <a:pt x="3625868" y="1780067"/>
                </a:lnTo>
                <a:close/>
                <a:moveTo>
                  <a:pt x="2719402" y="927314"/>
                </a:moveTo>
                <a:lnTo>
                  <a:pt x="3528322" y="927314"/>
                </a:lnTo>
                <a:lnTo>
                  <a:pt x="3528322" y="1780067"/>
                </a:lnTo>
                <a:lnTo>
                  <a:pt x="2719402" y="1780067"/>
                </a:lnTo>
                <a:close/>
                <a:moveTo>
                  <a:pt x="1812934" y="927314"/>
                </a:moveTo>
                <a:lnTo>
                  <a:pt x="2621854" y="927314"/>
                </a:lnTo>
                <a:lnTo>
                  <a:pt x="2621854" y="1780067"/>
                </a:lnTo>
                <a:lnTo>
                  <a:pt x="1812934" y="1780067"/>
                </a:lnTo>
                <a:close/>
                <a:moveTo>
                  <a:pt x="906467" y="927314"/>
                </a:moveTo>
                <a:lnTo>
                  <a:pt x="1715387" y="927314"/>
                </a:lnTo>
                <a:lnTo>
                  <a:pt x="1715387" y="1780067"/>
                </a:lnTo>
                <a:lnTo>
                  <a:pt x="906467" y="1780067"/>
                </a:lnTo>
                <a:close/>
                <a:moveTo>
                  <a:pt x="1812935" y="0"/>
                </a:moveTo>
                <a:lnTo>
                  <a:pt x="2621855" y="0"/>
                </a:lnTo>
                <a:lnTo>
                  <a:pt x="2621855" y="852753"/>
                </a:lnTo>
                <a:lnTo>
                  <a:pt x="1812935" y="852753"/>
                </a:lnTo>
                <a:close/>
                <a:moveTo>
                  <a:pt x="906467" y="0"/>
                </a:moveTo>
                <a:lnTo>
                  <a:pt x="1715387" y="0"/>
                </a:lnTo>
                <a:lnTo>
                  <a:pt x="1715387" y="852753"/>
                </a:lnTo>
                <a:lnTo>
                  <a:pt x="906467" y="852753"/>
                </a:lnTo>
                <a:close/>
                <a:moveTo>
                  <a:pt x="0" y="0"/>
                </a:moveTo>
                <a:lnTo>
                  <a:pt x="808920" y="0"/>
                </a:lnTo>
                <a:lnTo>
                  <a:pt x="808920" y="852753"/>
                </a:lnTo>
                <a:lnTo>
                  <a:pt x="0" y="85275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26664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17172" y="2275389"/>
            <a:ext cx="4383315" cy="2634343"/>
          </a:xfrm>
          <a:custGeom>
            <a:avLst/>
            <a:gdLst>
              <a:gd name="connsiteX0" fmla="*/ 0 w 4383315"/>
              <a:gd name="connsiteY0" fmla="*/ 0 h 2634343"/>
              <a:gd name="connsiteX1" fmla="*/ 4383315 w 4383315"/>
              <a:gd name="connsiteY1" fmla="*/ 0 h 2634343"/>
              <a:gd name="connsiteX2" fmla="*/ 4383315 w 4383315"/>
              <a:gd name="connsiteY2" fmla="*/ 2634343 h 2634343"/>
              <a:gd name="connsiteX3" fmla="*/ 0 w 4383315"/>
              <a:gd name="connsiteY3" fmla="*/ 2634343 h 2634343"/>
            </a:gdLst>
            <a:ahLst/>
            <a:cxnLst>
              <a:cxn ang="0">
                <a:pos x="connsiteX0" y="connsiteY0"/>
              </a:cxn>
              <a:cxn ang="0">
                <a:pos x="connsiteX1" y="connsiteY1"/>
              </a:cxn>
              <a:cxn ang="0">
                <a:pos x="connsiteX2" y="connsiteY2"/>
              </a:cxn>
              <a:cxn ang="0">
                <a:pos x="connsiteX3" y="connsiteY3"/>
              </a:cxn>
            </a:cxnLst>
            <a:rect l="l" t="t" r="r" b="b"/>
            <a:pathLst>
              <a:path w="4383315" h="2634343">
                <a:moveTo>
                  <a:pt x="0" y="0"/>
                </a:moveTo>
                <a:lnTo>
                  <a:pt x="4383315" y="0"/>
                </a:lnTo>
                <a:lnTo>
                  <a:pt x="4383315" y="2634343"/>
                </a:lnTo>
                <a:lnTo>
                  <a:pt x="0" y="26343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3231833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448297" y="3663155"/>
            <a:ext cx="5353054" cy="1753394"/>
          </a:xfrm>
          <a:custGeom>
            <a:avLst/>
            <a:gdLst>
              <a:gd name="connsiteX0" fmla="*/ 0 w 5353054"/>
              <a:gd name="connsiteY0" fmla="*/ 0 h 1753394"/>
              <a:gd name="connsiteX1" fmla="*/ 5353054 w 5353054"/>
              <a:gd name="connsiteY1" fmla="*/ 0 h 1753394"/>
              <a:gd name="connsiteX2" fmla="*/ 5353054 w 5353054"/>
              <a:gd name="connsiteY2" fmla="*/ 1753394 h 1753394"/>
              <a:gd name="connsiteX3" fmla="*/ 0 w 5353054"/>
              <a:gd name="connsiteY3" fmla="*/ 1753394 h 1753394"/>
            </a:gdLst>
            <a:ahLst/>
            <a:cxnLst>
              <a:cxn ang="0">
                <a:pos x="connsiteX0" y="connsiteY0"/>
              </a:cxn>
              <a:cxn ang="0">
                <a:pos x="connsiteX1" y="connsiteY1"/>
              </a:cxn>
              <a:cxn ang="0">
                <a:pos x="connsiteX2" y="connsiteY2"/>
              </a:cxn>
              <a:cxn ang="0">
                <a:pos x="connsiteX3" y="connsiteY3"/>
              </a:cxn>
            </a:cxnLst>
            <a:rect l="l" t="t" r="r" b="b"/>
            <a:pathLst>
              <a:path w="5353054" h="1753394">
                <a:moveTo>
                  <a:pt x="0" y="0"/>
                </a:moveTo>
                <a:lnTo>
                  <a:pt x="5353054" y="0"/>
                </a:lnTo>
                <a:lnTo>
                  <a:pt x="5353054" y="1753394"/>
                </a:lnTo>
                <a:lnTo>
                  <a:pt x="0" y="175339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468375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797CF-536C-46E4-AC05-17935B54AF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62E80C-1327-485D-8930-96BD915159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54B2837-BA63-4C76-8A04-20446946E9DE}"/>
              </a:ext>
            </a:extLst>
          </p:cNvPr>
          <p:cNvSpPr>
            <a:spLocks noGrp="1"/>
          </p:cNvSpPr>
          <p:nvPr>
            <p:ph type="dt" sz="half" idx="10"/>
          </p:nvPr>
        </p:nvSpPr>
        <p:spPr/>
        <p:txBody>
          <a:bodyPr/>
          <a:lstStyle/>
          <a:p>
            <a:fld id="{717B97EE-6D4A-490D-966A-C2C6E2BC671C}"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F6EE7DAC-11A5-4A99-98F7-D6A075C61F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35E2DB-2523-4410-B78F-8BDEA08B7194}"/>
              </a:ext>
            </a:extLst>
          </p:cNvPr>
          <p:cNvSpPr>
            <a:spLocks noGrp="1"/>
          </p:cNvSpPr>
          <p:nvPr>
            <p:ph type="sldNum" sz="quarter" idx="12"/>
          </p:nvPr>
        </p:nvSpPr>
        <p:spPr/>
        <p:txBody>
          <a:bodyPr/>
          <a:lstStyle/>
          <a:p>
            <a:fld id="{697751E8-4100-41F6-8C81-728175534CDB}" type="slidenum">
              <a:rPr lang="zh-CN" altLang="en-US" smtClean="0"/>
              <a:t>‹#›</a:t>
            </a:fld>
            <a:endParaRPr lang="zh-CN" altLang="en-US"/>
          </a:p>
        </p:txBody>
      </p:sp>
    </p:spTree>
    <p:extLst>
      <p:ext uri="{BB962C8B-B14F-4D97-AF65-F5344CB8AC3E}">
        <p14:creationId xmlns:p14="http://schemas.microsoft.com/office/powerpoint/2010/main" val="4225918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29982-1567-4420-9AD0-6FB6ADB92C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108C3-0B44-4426-9334-6E6B8329A4C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8AE3D3-7298-49A3-9424-439E6C2CADE6}"/>
              </a:ext>
            </a:extLst>
          </p:cNvPr>
          <p:cNvSpPr>
            <a:spLocks noGrp="1"/>
          </p:cNvSpPr>
          <p:nvPr>
            <p:ph type="dt" sz="half" idx="10"/>
          </p:nvPr>
        </p:nvSpPr>
        <p:spPr/>
        <p:txBody>
          <a:bodyPr/>
          <a:lstStyle/>
          <a:p>
            <a:fld id="{717B97EE-6D4A-490D-966A-C2C6E2BC671C}" type="datetimeFigureOut">
              <a:rPr lang="zh-CN" altLang="en-US" smtClean="0"/>
              <a:t>2018/11/14</a:t>
            </a:fld>
            <a:endParaRPr lang="zh-CN" altLang="en-US"/>
          </a:p>
        </p:txBody>
      </p:sp>
      <p:sp>
        <p:nvSpPr>
          <p:cNvPr id="5" name="页脚占位符 4">
            <a:extLst>
              <a:ext uri="{FF2B5EF4-FFF2-40B4-BE49-F238E27FC236}">
                <a16:creationId xmlns:a16="http://schemas.microsoft.com/office/drawing/2014/main" id="{33E917CC-477B-4260-BF2D-BC4208879B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9E34D5-D10B-456D-A18D-62F0B1AFD9C6}"/>
              </a:ext>
            </a:extLst>
          </p:cNvPr>
          <p:cNvSpPr>
            <a:spLocks noGrp="1"/>
          </p:cNvSpPr>
          <p:nvPr>
            <p:ph type="sldNum" sz="quarter" idx="12"/>
          </p:nvPr>
        </p:nvSpPr>
        <p:spPr/>
        <p:txBody>
          <a:bodyPr/>
          <a:lstStyle/>
          <a:p>
            <a:fld id="{697751E8-4100-41F6-8C81-728175534CDB}" type="slidenum">
              <a:rPr lang="zh-CN" altLang="en-US" smtClean="0"/>
              <a:t>‹#›</a:t>
            </a:fld>
            <a:endParaRPr lang="zh-CN" altLang="en-US"/>
          </a:p>
        </p:txBody>
      </p:sp>
    </p:spTree>
    <p:extLst>
      <p:ext uri="{BB962C8B-B14F-4D97-AF65-F5344CB8AC3E}">
        <p14:creationId xmlns:p14="http://schemas.microsoft.com/office/powerpoint/2010/main" val="16188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仅标题">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61975" y="561975"/>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561975" y="2564342"/>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561975" y="4566708"/>
            <a:ext cx="3257550" cy="1729317"/>
          </a:xfrm>
          <a:custGeom>
            <a:avLst/>
            <a:gdLst>
              <a:gd name="connsiteX0" fmla="*/ 0 w 3257550"/>
              <a:gd name="connsiteY0" fmla="*/ 0 h 1729317"/>
              <a:gd name="connsiteX1" fmla="*/ 3257550 w 3257550"/>
              <a:gd name="connsiteY1" fmla="*/ 0 h 1729317"/>
              <a:gd name="connsiteX2" fmla="*/ 3257550 w 3257550"/>
              <a:gd name="connsiteY2" fmla="*/ 1729317 h 1729317"/>
              <a:gd name="connsiteX3" fmla="*/ 0 w 3257550"/>
              <a:gd name="connsiteY3" fmla="*/ 1729317 h 1729317"/>
            </a:gdLst>
            <a:ahLst/>
            <a:cxnLst>
              <a:cxn ang="0">
                <a:pos x="connsiteX0" y="connsiteY0"/>
              </a:cxn>
              <a:cxn ang="0">
                <a:pos x="connsiteX1" y="connsiteY1"/>
              </a:cxn>
              <a:cxn ang="0">
                <a:pos x="connsiteX2" y="connsiteY2"/>
              </a:cxn>
              <a:cxn ang="0">
                <a:pos x="connsiteX3" y="connsiteY3"/>
              </a:cxn>
            </a:cxnLst>
            <a:rect l="l" t="t" r="r" b="b"/>
            <a:pathLst>
              <a:path w="3257550" h="1729317">
                <a:moveTo>
                  <a:pt x="0" y="0"/>
                </a:moveTo>
                <a:lnTo>
                  <a:pt x="3257550" y="0"/>
                </a:lnTo>
                <a:lnTo>
                  <a:pt x="3257550" y="1729317"/>
                </a:lnTo>
                <a:lnTo>
                  <a:pt x="0" y="172931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2237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57200" y="381000"/>
            <a:ext cx="11277600" cy="6096000"/>
          </a:xfrm>
          <a:custGeom>
            <a:avLst/>
            <a:gdLst>
              <a:gd name="connsiteX0" fmla="*/ 0 w 11277600"/>
              <a:gd name="connsiteY0" fmla="*/ 0 h 6096000"/>
              <a:gd name="connsiteX1" fmla="*/ 11277600 w 11277600"/>
              <a:gd name="connsiteY1" fmla="*/ 0 h 6096000"/>
              <a:gd name="connsiteX2" fmla="*/ 11277600 w 11277600"/>
              <a:gd name="connsiteY2" fmla="*/ 6096000 h 6096000"/>
              <a:gd name="connsiteX3" fmla="*/ 0 w 11277600"/>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277600" h="6096000">
                <a:moveTo>
                  <a:pt x="0" y="0"/>
                </a:moveTo>
                <a:lnTo>
                  <a:pt x="11277600" y="0"/>
                </a:lnTo>
                <a:lnTo>
                  <a:pt x="11277600" y="6096000"/>
                </a:lnTo>
                <a:lnTo>
                  <a:pt x="0" y="6096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441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11"/>
          <p:cNvSpPr>
            <a:spLocks noGrp="1"/>
          </p:cNvSpPr>
          <p:nvPr>
            <p:ph type="sldNum" sz="quarter" idx="4"/>
          </p:nvPr>
        </p:nvSpPr>
        <p:spPr>
          <a:xfrm>
            <a:off x="885372" y="181048"/>
            <a:ext cx="648153"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E5B29A9-5820-46BE-83DA-BE1F926704E3}" type="slidenum">
              <a:rPr lang="zh-CN" altLang="en-US" smtClean="0"/>
              <a:pPr/>
              <a:t>‹#›</a:t>
            </a:fld>
            <a:endParaRPr lang="zh-CN" altLang="en-US" dirty="0"/>
          </a:p>
        </p:txBody>
      </p:sp>
      <p:sp>
        <p:nvSpPr>
          <p:cNvPr id="6" name="文本框 5"/>
          <p:cNvSpPr txBox="1"/>
          <p:nvPr userDrawn="1"/>
        </p:nvSpPr>
        <p:spPr>
          <a:xfrm>
            <a:off x="359099" y="178944"/>
            <a:ext cx="530915" cy="369332"/>
          </a:xfrm>
          <a:prstGeom prst="rect">
            <a:avLst/>
          </a:prstGeom>
          <a:noFill/>
        </p:spPr>
        <p:txBody>
          <a:bodyPr wrap="none" rtlCol="0">
            <a:spAutoFit/>
          </a:bodyPr>
          <a:lstStyle/>
          <a:p>
            <a:pPr algn="r"/>
            <a:r>
              <a:rPr lang="en-US" altLang="zh-CN" b="1" dirty="0">
                <a:solidFill>
                  <a:schemeClr val="tx1">
                    <a:lumMod val="75000"/>
                    <a:lumOff val="25000"/>
                  </a:schemeClr>
                </a:solidFill>
              </a:rPr>
              <a:t>NO</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373652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3889828" y="1956366"/>
            <a:ext cx="4209145" cy="4024768"/>
          </a:xfrm>
          <a:custGeom>
            <a:avLst/>
            <a:gdLst>
              <a:gd name="connsiteX0" fmla="*/ 2191659 w 4209145"/>
              <a:gd name="connsiteY0" fmla="*/ 0 h 4024768"/>
              <a:gd name="connsiteX1" fmla="*/ 4209145 w 4209145"/>
              <a:gd name="connsiteY1" fmla="*/ 0 h 4024768"/>
              <a:gd name="connsiteX2" fmla="*/ 4209145 w 4209145"/>
              <a:gd name="connsiteY2" fmla="*/ 4024768 h 4024768"/>
              <a:gd name="connsiteX3" fmla="*/ 2191659 w 4209145"/>
              <a:gd name="connsiteY3" fmla="*/ 4024768 h 4024768"/>
              <a:gd name="connsiteX4" fmla="*/ 0 w 4209145"/>
              <a:gd name="connsiteY4" fmla="*/ 0 h 4024768"/>
              <a:gd name="connsiteX5" fmla="*/ 2017486 w 4209145"/>
              <a:gd name="connsiteY5" fmla="*/ 0 h 4024768"/>
              <a:gd name="connsiteX6" fmla="*/ 2017486 w 4209145"/>
              <a:gd name="connsiteY6" fmla="*/ 4024768 h 4024768"/>
              <a:gd name="connsiteX7" fmla="*/ 0 w 4209145"/>
              <a:gd name="connsiteY7" fmla="*/ 4024768 h 402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9145" h="4024768">
                <a:moveTo>
                  <a:pt x="2191659" y="0"/>
                </a:moveTo>
                <a:lnTo>
                  <a:pt x="4209145" y="0"/>
                </a:lnTo>
                <a:lnTo>
                  <a:pt x="4209145" y="4024768"/>
                </a:lnTo>
                <a:lnTo>
                  <a:pt x="2191659" y="4024768"/>
                </a:lnTo>
                <a:close/>
                <a:moveTo>
                  <a:pt x="0" y="0"/>
                </a:moveTo>
                <a:lnTo>
                  <a:pt x="2017486" y="0"/>
                </a:lnTo>
                <a:lnTo>
                  <a:pt x="2017486" y="4024768"/>
                </a:lnTo>
                <a:lnTo>
                  <a:pt x="0" y="4024768"/>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119673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93040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246356"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562311"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878265" y="2255678"/>
            <a:ext cx="1383336" cy="1383334"/>
          </a:xfrm>
          <a:custGeom>
            <a:avLst/>
            <a:gdLst>
              <a:gd name="connsiteX0" fmla="*/ 691668 w 1383336"/>
              <a:gd name="connsiteY0" fmla="*/ 0 h 1383334"/>
              <a:gd name="connsiteX1" fmla="*/ 1383336 w 1383336"/>
              <a:gd name="connsiteY1" fmla="*/ 691667 h 1383334"/>
              <a:gd name="connsiteX2" fmla="*/ 691668 w 1383336"/>
              <a:gd name="connsiteY2" fmla="*/ 1383334 h 1383334"/>
              <a:gd name="connsiteX3" fmla="*/ 0 w 1383336"/>
              <a:gd name="connsiteY3" fmla="*/ 691667 h 1383334"/>
              <a:gd name="connsiteX4" fmla="*/ 691668 w 1383336"/>
              <a:gd name="connsiteY4" fmla="*/ 0 h 138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336" h="1383334">
                <a:moveTo>
                  <a:pt x="691668" y="0"/>
                </a:moveTo>
                <a:cubicBezTo>
                  <a:pt x="1073666" y="0"/>
                  <a:pt x="1383336" y="309670"/>
                  <a:pt x="1383336" y="691667"/>
                </a:cubicBezTo>
                <a:cubicBezTo>
                  <a:pt x="1383336" y="1073664"/>
                  <a:pt x="1073666" y="1383334"/>
                  <a:pt x="691668" y="1383334"/>
                </a:cubicBezTo>
                <a:cubicBezTo>
                  <a:pt x="309670" y="1383334"/>
                  <a:pt x="0" y="1073664"/>
                  <a:pt x="0" y="691667"/>
                </a:cubicBezTo>
                <a:cubicBezTo>
                  <a:pt x="0" y="309670"/>
                  <a:pt x="309670" y="0"/>
                  <a:pt x="69166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60893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171804" y="1945532"/>
            <a:ext cx="4401683" cy="4183806"/>
          </a:xfrm>
          <a:custGeom>
            <a:avLst/>
            <a:gdLst>
              <a:gd name="connsiteX0" fmla="*/ 0 w 4401683"/>
              <a:gd name="connsiteY0" fmla="*/ 3634077 h 4183806"/>
              <a:gd name="connsiteX1" fmla="*/ 4401683 w 4401683"/>
              <a:gd name="connsiteY1" fmla="*/ 3634077 h 4183806"/>
              <a:gd name="connsiteX2" fmla="*/ 4401683 w 4401683"/>
              <a:gd name="connsiteY2" fmla="*/ 4183806 h 4183806"/>
              <a:gd name="connsiteX3" fmla="*/ 0 w 4401683"/>
              <a:gd name="connsiteY3" fmla="*/ 4183806 h 4183806"/>
              <a:gd name="connsiteX4" fmla="*/ 0 w 4401683"/>
              <a:gd name="connsiteY4" fmla="*/ 0 h 4183806"/>
              <a:gd name="connsiteX5" fmla="*/ 4401683 w 4401683"/>
              <a:gd name="connsiteY5" fmla="*/ 0 h 4183806"/>
              <a:gd name="connsiteX6" fmla="*/ 4401683 w 4401683"/>
              <a:gd name="connsiteY6" fmla="*/ 2515899 h 4183806"/>
              <a:gd name="connsiteX7" fmla="*/ 0 w 4401683"/>
              <a:gd name="connsiteY7" fmla="*/ 2515899 h 418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1683" h="4183806">
                <a:moveTo>
                  <a:pt x="0" y="3634077"/>
                </a:moveTo>
                <a:lnTo>
                  <a:pt x="4401683" y="3634077"/>
                </a:lnTo>
                <a:lnTo>
                  <a:pt x="4401683" y="4183806"/>
                </a:lnTo>
                <a:lnTo>
                  <a:pt x="0" y="4183806"/>
                </a:lnTo>
                <a:close/>
                <a:moveTo>
                  <a:pt x="0" y="0"/>
                </a:moveTo>
                <a:lnTo>
                  <a:pt x="4401683" y="0"/>
                </a:lnTo>
                <a:lnTo>
                  <a:pt x="4401683" y="2515899"/>
                </a:lnTo>
                <a:lnTo>
                  <a:pt x="0" y="2515899"/>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355764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262742"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262742"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70173" y="2220685"/>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6270173" y="4093028"/>
            <a:ext cx="1611085" cy="1631950"/>
          </a:xfrm>
          <a:custGeom>
            <a:avLst/>
            <a:gdLst>
              <a:gd name="connsiteX0" fmla="*/ 0 w 1611085"/>
              <a:gd name="connsiteY0" fmla="*/ 0 h 1631950"/>
              <a:gd name="connsiteX1" fmla="*/ 1611085 w 1611085"/>
              <a:gd name="connsiteY1" fmla="*/ 0 h 1631950"/>
              <a:gd name="connsiteX2" fmla="*/ 1611085 w 1611085"/>
              <a:gd name="connsiteY2" fmla="*/ 1631950 h 1631950"/>
              <a:gd name="connsiteX3" fmla="*/ 0 w 1611085"/>
              <a:gd name="connsiteY3" fmla="*/ 1631950 h 1631950"/>
            </a:gdLst>
            <a:ahLst/>
            <a:cxnLst>
              <a:cxn ang="0">
                <a:pos x="connsiteX0" y="connsiteY0"/>
              </a:cxn>
              <a:cxn ang="0">
                <a:pos x="connsiteX1" y="connsiteY1"/>
              </a:cxn>
              <a:cxn ang="0">
                <a:pos x="connsiteX2" y="connsiteY2"/>
              </a:cxn>
              <a:cxn ang="0">
                <a:pos x="connsiteX3" y="connsiteY3"/>
              </a:cxn>
            </a:cxnLst>
            <a:rect l="l" t="t" r="r" b="b"/>
            <a:pathLst>
              <a:path w="1611085" h="1631950">
                <a:moveTo>
                  <a:pt x="0" y="0"/>
                </a:moveTo>
                <a:lnTo>
                  <a:pt x="1611085" y="0"/>
                </a:lnTo>
                <a:lnTo>
                  <a:pt x="1611085" y="1631950"/>
                </a:lnTo>
                <a:lnTo>
                  <a:pt x="0" y="1631950"/>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2354809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7039430" y="2459266"/>
            <a:ext cx="3628571" cy="2132895"/>
          </a:xfrm>
          <a:custGeom>
            <a:avLst/>
            <a:gdLst>
              <a:gd name="connsiteX0" fmla="*/ 0 w 3628571"/>
              <a:gd name="connsiteY0" fmla="*/ 0 h 2132895"/>
              <a:gd name="connsiteX1" fmla="*/ 3628571 w 3628571"/>
              <a:gd name="connsiteY1" fmla="*/ 0 h 2132895"/>
              <a:gd name="connsiteX2" fmla="*/ 3628571 w 3628571"/>
              <a:gd name="connsiteY2" fmla="*/ 2132895 h 2132895"/>
              <a:gd name="connsiteX3" fmla="*/ 0 w 3628571"/>
              <a:gd name="connsiteY3" fmla="*/ 2132895 h 2132895"/>
            </a:gdLst>
            <a:ahLst/>
            <a:cxnLst>
              <a:cxn ang="0">
                <a:pos x="connsiteX0" y="connsiteY0"/>
              </a:cxn>
              <a:cxn ang="0">
                <a:pos x="connsiteX1" y="connsiteY1"/>
              </a:cxn>
              <a:cxn ang="0">
                <a:pos x="connsiteX2" y="connsiteY2"/>
              </a:cxn>
              <a:cxn ang="0">
                <a:pos x="connsiteX3" y="connsiteY3"/>
              </a:cxn>
            </a:cxnLst>
            <a:rect l="l" t="t" r="r" b="b"/>
            <a:pathLst>
              <a:path w="3628571" h="2132895">
                <a:moveTo>
                  <a:pt x="0" y="0"/>
                </a:moveTo>
                <a:lnTo>
                  <a:pt x="3628571" y="0"/>
                </a:lnTo>
                <a:lnTo>
                  <a:pt x="3628571" y="2132895"/>
                </a:lnTo>
                <a:lnTo>
                  <a:pt x="0" y="213289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E5B29A9-5820-46BE-83DA-BE1F926704E3}" type="slidenum">
              <a:rPr lang="zh-CN" altLang="en-US" smtClean="0"/>
              <a:pPr/>
              <a:t>‹#›</a:t>
            </a:fld>
            <a:endParaRPr lang="zh-CN" altLang="en-US" dirty="0"/>
          </a:p>
        </p:txBody>
      </p:sp>
    </p:spTree>
    <p:extLst>
      <p:ext uri="{BB962C8B-B14F-4D97-AF65-F5344CB8AC3E}">
        <p14:creationId xmlns:p14="http://schemas.microsoft.com/office/powerpoint/2010/main" val="429304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矩形 6"/>
          <p:cNvSpPr/>
          <p:nvPr userDrawn="1"/>
        </p:nvSpPr>
        <p:spPr>
          <a:xfrm>
            <a:off x="0" y="0"/>
            <a:ext cx="12192000" cy="723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10781412" y="267917"/>
            <a:ext cx="925035" cy="191386"/>
            <a:chOff x="8729330" y="1212112"/>
            <a:chExt cx="925035" cy="191386"/>
          </a:xfrm>
        </p:grpSpPr>
        <p:sp>
          <p:nvSpPr>
            <p:cNvPr id="9" name="椭圆 8"/>
            <p:cNvSpPr/>
            <p:nvPr/>
          </p:nvSpPr>
          <p:spPr>
            <a:xfrm>
              <a:off x="8729330" y="1212112"/>
              <a:ext cx="191386" cy="1913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096155" y="1212112"/>
              <a:ext cx="191386" cy="19138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62979" y="1212112"/>
              <a:ext cx="191386" cy="19138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灯片编号占位符 11"/>
          <p:cNvSpPr>
            <a:spLocks noGrp="1"/>
          </p:cNvSpPr>
          <p:nvPr>
            <p:ph type="sldNum" sz="quarter" idx="4"/>
          </p:nvPr>
        </p:nvSpPr>
        <p:spPr>
          <a:xfrm>
            <a:off x="885372" y="181048"/>
            <a:ext cx="648153"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E5B29A9-5820-46BE-83DA-BE1F926704E3}" type="slidenum">
              <a:rPr lang="zh-CN" altLang="en-US" smtClean="0"/>
              <a:pPr/>
              <a:t>‹#›</a:t>
            </a:fld>
            <a:endParaRPr lang="zh-CN" altLang="en-US" dirty="0"/>
          </a:p>
        </p:txBody>
      </p:sp>
      <p:sp>
        <p:nvSpPr>
          <p:cNvPr id="13" name="文本框 12"/>
          <p:cNvSpPr txBox="1"/>
          <p:nvPr userDrawn="1"/>
        </p:nvSpPr>
        <p:spPr>
          <a:xfrm>
            <a:off x="359099" y="178944"/>
            <a:ext cx="530915" cy="369332"/>
          </a:xfrm>
          <a:prstGeom prst="rect">
            <a:avLst/>
          </a:prstGeom>
          <a:noFill/>
        </p:spPr>
        <p:txBody>
          <a:bodyPr wrap="none" rtlCol="0">
            <a:spAutoFit/>
          </a:bodyPr>
          <a:lstStyle/>
          <a:p>
            <a:pPr algn="r"/>
            <a:r>
              <a:rPr lang="en-US" altLang="zh-CN" b="1" dirty="0">
                <a:solidFill>
                  <a:schemeClr val="tx1">
                    <a:lumMod val="75000"/>
                    <a:lumOff val="25000"/>
                  </a:schemeClr>
                </a:solidFill>
              </a:rPr>
              <a:t>NO</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3295270496"/>
      </p:ext>
    </p:extLst>
  </p:cSld>
  <p:clrMap bg1="lt1" tx1="dk1" bg2="lt2" tx2="dk2" accent1="accent1" accent2="accent2" accent3="accent3" accent4="accent4" accent5="accent5" accent6="accent6" hlink="hlink" folHlink="folHlink"/>
  <p:sldLayoutIdLst>
    <p:sldLayoutId id="2147483654" r:id="rId1"/>
    <p:sldLayoutId id="2147483657" r:id="rId2"/>
    <p:sldLayoutId id="2147483656" r:id="rId3"/>
    <p:sldLayoutId id="2147483655" r:id="rId4"/>
    <p:sldLayoutId id="2147483667" r:id="rId5"/>
    <p:sldLayoutId id="2147483666" r:id="rId6"/>
    <p:sldLayoutId id="2147483665" r:id="rId7"/>
    <p:sldLayoutId id="2147483664" r:id="rId8"/>
    <p:sldLayoutId id="2147483663" r:id="rId9"/>
    <p:sldLayoutId id="2147483662" r:id="rId10"/>
    <p:sldLayoutId id="2147483661" r:id="rId11"/>
    <p:sldLayoutId id="2147483660" r:id="rId12"/>
    <p:sldLayoutId id="2147483659" r:id="rId13"/>
    <p:sldLayoutId id="2147483658"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483482" y="3510867"/>
            <a:ext cx="6766596"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a:solidFill>
                  <a:schemeClr val="bg1"/>
                </a:solidFill>
              </a:rPr>
              <a:t>Introduction</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10197" b="10197"/>
          <a:stretch>
            <a:fillRect/>
          </a:stretch>
        </p:blipFill>
        <p:spPr/>
      </p:pic>
      <p:pic>
        <p:nvPicPr>
          <p:cNvPr id="19" name="图片占位符 18"/>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0161" b="10161"/>
          <a:stretch>
            <a:fillRect/>
          </a:stretch>
        </p:blipFill>
        <p:spPr/>
      </p:pic>
      <p:pic>
        <p:nvPicPr>
          <p:cNvPr id="21" name="图片占位符 2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0197" b="10197"/>
          <a:stretch>
            <a:fillRect/>
          </a:stretch>
        </p:blipFill>
        <p:spPr/>
      </p:pic>
      <p:sp>
        <p:nvSpPr>
          <p:cNvPr id="2" name="文本框 1">
            <a:extLst>
              <a:ext uri="{FF2B5EF4-FFF2-40B4-BE49-F238E27FC236}">
                <a16:creationId xmlns:a16="http://schemas.microsoft.com/office/drawing/2014/main" id="{2BAC4F87-B3E6-4825-B778-69D366723040}"/>
              </a:ext>
            </a:extLst>
          </p:cNvPr>
          <p:cNvSpPr txBox="1"/>
          <p:nvPr/>
        </p:nvSpPr>
        <p:spPr>
          <a:xfrm>
            <a:off x="561975" y="561974"/>
            <a:ext cx="2564710" cy="523220"/>
          </a:xfrm>
          <a:prstGeom prst="rect">
            <a:avLst/>
          </a:prstGeom>
          <a:noFill/>
        </p:spPr>
        <p:txBody>
          <a:bodyPr wrap="square" rtlCol="0">
            <a:spAutoFit/>
          </a:bodyPr>
          <a:lstStyle/>
          <a:p>
            <a:r>
              <a:rPr lang="en-US" altLang="zh-CN" sz="2800" b="1" dirty="0">
                <a:solidFill>
                  <a:schemeClr val="bg1">
                    <a:lumMod val="95000"/>
                  </a:schemeClr>
                </a:solidFill>
              </a:rPr>
              <a:t>Background</a:t>
            </a:r>
            <a:endParaRPr lang="zh-CN" altLang="en-US" sz="2800" b="1" dirty="0">
              <a:solidFill>
                <a:schemeClr val="bg1">
                  <a:lumMod val="95000"/>
                </a:schemeClr>
              </a:solidFill>
            </a:endParaRPr>
          </a:p>
        </p:txBody>
      </p:sp>
      <p:sp>
        <p:nvSpPr>
          <p:cNvPr id="3" name="文本框 2">
            <a:extLst>
              <a:ext uri="{FF2B5EF4-FFF2-40B4-BE49-F238E27FC236}">
                <a16:creationId xmlns:a16="http://schemas.microsoft.com/office/drawing/2014/main" id="{03DBB6D7-EF7B-4F29-8765-73C49BF137A4}"/>
              </a:ext>
            </a:extLst>
          </p:cNvPr>
          <p:cNvSpPr txBox="1"/>
          <p:nvPr/>
        </p:nvSpPr>
        <p:spPr>
          <a:xfrm>
            <a:off x="1992663" y="2601953"/>
            <a:ext cx="1821332" cy="523220"/>
          </a:xfrm>
          <a:prstGeom prst="rect">
            <a:avLst/>
          </a:prstGeom>
          <a:noFill/>
        </p:spPr>
        <p:txBody>
          <a:bodyPr wrap="none" rtlCol="0">
            <a:spAutoFit/>
          </a:bodyPr>
          <a:lstStyle/>
          <a:p>
            <a:r>
              <a:rPr lang="en-US" altLang="zh-CN" sz="2800" b="1" dirty="0">
                <a:solidFill>
                  <a:schemeClr val="bg1"/>
                </a:solidFill>
              </a:rPr>
              <a:t>Problems</a:t>
            </a:r>
            <a:endParaRPr lang="zh-CN" altLang="en-US" sz="2800" b="1" dirty="0">
              <a:solidFill>
                <a:schemeClr val="bg1"/>
              </a:solidFill>
            </a:endParaRPr>
          </a:p>
        </p:txBody>
      </p:sp>
      <p:sp>
        <p:nvSpPr>
          <p:cNvPr id="4" name="文本框 3">
            <a:extLst>
              <a:ext uri="{FF2B5EF4-FFF2-40B4-BE49-F238E27FC236}">
                <a16:creationId xmlns:a16="http://schemas.microsoft.com/office/drawing/2014/main" id="{B08D2DA9-E7AC-4CA9-BB4C-DD3AECAD38CF}"/>
              </a:ext>
            </a:extLst>
          </p:cNvPr>
          <p:cNvSpPr txBox="1"/>
          <p:nvPr/>
        </p:nvSpPr>
        <p:spPr>
          <a:xfrm>
            <a:off x="521532" y="4566708"/>
            <a:ext cx="1322798" cy="584775"/>
          </a:xfrm>
          <a:prstGeom prst="rect">
            <a:avLst/>
          </a:prstGeom>
          <a:noFill/>
        </p:spPr>
        <p:txBody>
          <a:bodyPr wrap="none" rtlCol="0">
            <a:spAutoFit/>
          </a:bodyPr>
          <a:lstStyle/>
          <a:p>
            <a:r>
              <a:rPr lang="en-US" altLang="zh-CN" sz="3200" b="1" dirty="0">
                <a:solidFill>
                  <a:schemeClr val="bg1"/>
                </a:solidFill>
              </a:rPr>
              <a:t>Goals</a:t>
            </a:r>
            <a:endParaRPr lang="zh-CN" altLang="en-US" sz="3200" b="1" dirty="0">
              <a:solidFill>
                <a:schemeClr val="bg1"/>
              </a:solidFill>
            </a:endParaRPr>
          </a:p>
        </p:txBody>
      </p:sp>
    </p:spTree>
    <p:extLst>
      <p:ext uri="{BB962C8B-B14F-4D97-AF65-F5344CB8AC3E}">
        <p14:creationId xmlns:p14="http://schemas.microsoft.com/office/powerpoint/2010/main" val="2992172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8" y="2132234"/>
            <a:ext cx="4609060" cy="1938992"/>
            <a:chOff x="5394700" y="1163619"/>
            <a:chExt cx="4609060" cy="1938992"/>
          </a:xfrm>
        </p:grpSpPr>
        <p:sp>
          <p:nvSpPr>
            <p:cNvPr id="6" name="TextBox 19"/>
            <p:cNvSpPr txBox="1"/>
            <p:nvPr/>
          </p:nvSpPr>
          <p:spPr>
            <a:xfrm>
              <a:off x="5394700" y="1163619"/>
              <a:ext cx="3983881" cy="193899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tx1"/>
                  </a:solidFill>
                  <a:latin typeface="+mn-ea"/>
                </a:rPr>
                <a:t>2000 </a:t>
              </a:r>
            </a:p>
            <a:p>
              <a:r>
                <a:rPr lang="en-US" altLang="zh-CN" sz="2000" dirty="0">
                  <a:solidFill>
                    <a:schemeClr val="tx1"/>
                  </a:solidFill>
                  <a:latin typeface="+mn-ea"/>
                </a:rPr>
                <a:t> </a:t>
              </a:r>
            </a:p>
            <a:p>
              <a:r>
                <a:rPr lang="en-US" altLang="zh-CN" sz="1600" dirty="0">
                  <a:solidFill>
                    <a:schemeClr val="tx1"/>
                  </a:solidFill>
                  <a:latin typeface="+mn-ea"/>
                </a:rPr>
                <a:t>Debt : 18 billion dollars</a:t>
              </a:r>
            </a:p>
            <a:p>
              <a:endParaRPr lang="en-US" altLang="zh-CN" sz="2000" dirty="0">
                <a:solidFill>
                  <a:schemeClr val="tx1"/>
                </a:solidFill>
                <a:latin typeface="+mn-ea"/>
              </a:endParaRPr>
            </a:p>
            <a:p>
              <a:endParaRPr lang="en-US" altLang="zh-CN" sz="2000" dirty="0">
                <a:solidFill>
                  <a:schemeClr val="tx1"/>
                </a:solidFill>
                <a:latin typeface="+mn-ea"/>
              </a:endParaRPr>
            </a:p>
            <a:p>
              <a:endParaRPr lang="en-US" sz="2000" dirty="0">
                <a:latin typeface="+mn-ea"/>
              </a:endParaRPr>
            </a:p>
          </p:txBody>
        </p:sp>
        <p:sp>
          <p:nvSpPr>
            <p:cNvPr id="7" name="文本框 6"/>
            <p:cNvSpPr txBox="1"/>
            <p:nvPr/>
          </p:nvSpPr>
          <p:spPr>
            <a:xfrm>
              <a:off x="5394700" y="1537162"/>
              <a:ext cx="4609060" cy="369332"/>
            </a:xfrm>
            <a:prstGeom prst="rect">
              <a:avLst/>
            </a:prstGeom>
            <a:noFill/>
          </p:spPr>
          <p:txBody>
            <a:bodyPr wrap="square" rtlCol="0">
              <a:spAutoFit/>
              <a:scene3d>
                <a:camera prst="orthographicFront"/>
                <a:lightRig rig="threePt" dir="t"/>
              </a:scene3d>
              <a:sp3d contourW="12700"/>
            </a:bodyPr>
            <a:lstStyle/>
            <a:p>
              <a:endParaRPr lang="en-US" altLang="zh-CN" dirty="0">
                <a:latin typeface="+mj-ea"/>
                <a:ea typeface="+mj-ea"/>
              </a:endParaRPr>
            </a:p>
          </p:txBody>
        </p:sp>
      </p:grpSp>
      <p:grpSp>
        <p:nvGrpSpPr>
          <p:cNvPr id="8" name="组合 7"/>
          <p:cNvGrpSpPr/>
          <p:nvPr/>
        </p:nvGrpSpPr>
        <p:grpSpPr>
          <a:xfrm>
            <a:off x="6306749" y="3281194"/>
            <a:ext cx="4609060" cy="923689"/>
            <a:chOff x="5394701" y="1015367"/>
            <a:chExt cx="4609060" cy="923689"/>
          </a:xfrm>
        </p:grpSpPr>
        <p:sp>
          <p:nvSpPr>
            <p:cNvPr id="9" name="TextBox 19"/>
            <p:cNvSpPr txBox="1"/>
            <p:nvPr/>
          </p:nvSpPr>
          <p:spPr>
            <a:xfrm>
              <a:off x="5394701" y="1015367"/>
              <a:ext cx="3983881"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600" dirty="0">
                  <a:solidFill>
                    <a:schemeClr val="tx1"/>
                  </a:solidFill>
                  <a:latin typeface="+mn-ea"/>
                </a:rPr>
                <a:t>Market value : 8 billion dollars</a:t>
              </a:r>
              <a:endParaRPr lang="en-US" sz="1600" dirty="0">
                <a:solidFill>
                  <a:schemeClr val="tx1"/>
                </a:solidFill>
                <a:latin typeface="+mn-ea"/>
              </a:endParaRPr>
            </a:p>
          </p:txBody>
        </p:sp>
        <p:sp>
          <p:nvSpPr>
            <p:cNvPr id="10" name="文本框 9"/>
            <p:cNvSpPr txBox="1"/>
            <p:nvPr/>
          </p:nvSpPr>
          <p:spPr>
            <a:xfrm>
              <a:off x="5394701" y="1662057"/>
              <a:ext cx="4609060"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1" name="组合 10"/>
          <p:cNvGrpSpPr/>
          <p:nvPr/>
        </p:nvGrpSpPr>
        <p:grpSpPr>
          <a:xfrm>
            <a:off x="6306748" y="3801775"/>
            <a:ext cx="4609061" cy="683104"/>
            <a:chOff x="5394700" y="1317507"/>
            <a:chExt cx="4609061" cy="683104"/>
          </a:xfrm>
        </p:grpSpPr>
        <p:sp>
          <p:nvSpPr>
            <p:cNvPr id="12" name="TextBox 19"/>
            <p:cNvSpPr txBox="1"/>
            <p:nvPr/>
          </p:nvSpPr>
          <p:spPr>
            <a:xfrm>
              <a:off x="5394700" y="1317507"/>
              <a:ext cx="4346738"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600" dirty="0">
                  <a:latin typeface="+mn-ea"/>
                </a:rPr>
                <a:t>After knowledge management</a:t>
              </a:r>
              <a:endParaRPr lang="en-US" sz="1600" dirty="0">
                <a:latin typeface="+mn-ea"/>
              </a:endParaRPr>
            </a:p>
          </p:txBody>
        </p:sp>
        <p:sp>
          <p:nvSpPr>
            <p:cNvPr id="13" name="文本框 12"/>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solidFill>
                    <a:schemeClr val="bg1">
                      <a:lumMod val="50000"/>
                    </a:schemeClr>
                  </a:solidFill>
                </a:rPr>
                <a:t>Form 2001 to 2005</a:t>
              </a: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a:solidFill>
                  <a:schemeClr val="tx1"/>
                </a:solidFill>
                <a:latin typeface="+mn-ea"/>
              </a:rPr>
              <a:t>Debt</a:t>
            </a: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10</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306749" y="4503266"/>
            <a:ext cx="4199890" cy="1682750"/>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43241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113337" y="2151063"/>
            <a:ext cx="6022975" cy="3637755"/>
            <a:chOff x="5113337" y="2151063"/>
            <a:chExt cx="6022975" cy="3637755"/>
          </a:xfrm>
        </p:grpSpPr>
        <p:sp>
          <p:nvSpPr>
            <p:cNvPr id="8" name="矩形 7"/>
            <p:cNvSpPr/>
            <p:nvPr/>
          </p:nvSpPr>
          <p:spPr>
            <a:xfrm>
              <a:off x="5113337" y="2151063"/>
              <a:ext cx="6022975" cy="3637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359397" y="2516702"/>
              <a:ext cx="5511803" cy="697469"/>
              <a:chOff x="5394700" y="1317507"/>
              <a:chExt cx="5511803" cy="697469"/>
            </a:xfrm>
          </p:grpSpPr>
          <p:sp>
            <p:nvSpPr>
              <p:cNvPr id="11" name="TextBox 19"/>
              <p:cNvSpPr txBox="1"/>
              <p:nvPr/>
            </p:nvSpPr>
            <p:spPr>
              <a:xfrm>
                <a:off x="5394700" y="1317507"/>
                <a:ext cx="3508832"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latin typeface="+mn-ea"/>
                  </a:rPr>
                  <a:t>Confusing management</a:t>
                </a:r>
                <a:endParaRPr lang="en-US" sz="2000" dirty="0">
                  <a:latin typeface="+mn-ea"/>
                </a:endParaRPr>
              </a:p>
            </p:txBody>
          </p:sp>
          <p:sp>
            <p:nvSpPr>
              <p:cNvPr id="12" name="文本框 11"/>
              <p:cNvSpPr txBox="1"/>
              <p:nvPr/>
            </p:nvSpPr>
            <p:spPr>
              <a:xfrm>
                <a:off x="5394700" y="1737977"/>
                <a:ext cx="5511803"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grpSp>
        <p:nvGrpSpPr>
          <p:cNvPr id="22" name="组合 21"/>
          <p:cNvGrpSpPr/>
          <p:nvPr/>
        </p:nvGrpSpPr>
        <p:grpSpPr>
          <a:xfrm>
            <a:off x="1055687" y="2151063"/>
            <a:ext cx="3687763" cy="668337"/>
            <a:chOff x="1055687" y="2151063"/>
            <a:chExt cx="3687763" cy="668337"/>
          </a:xfrm>
        </p:grpSpPr>
        <p:sp>
          <p:nvSpPr>
            <p:cNvPr id="3" name="矩形 2"/>
            <p:cNvSpPr/>
            <p:nvPr/>
          </p:nvSpPr>
          <p:spPr>
            <a:xfrm>
              <a:off x="1055688" y="2151063"/>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9"/>
            <p:cNvSpPr txBox="1"/>
            <p:nvPr/>
          </p:nvSpPr>
          <p:spPr>
            <a:xfrm>
              <a:off x="1055687" y="2283310"/>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Share price</a:t>
              </a:r>
              <a:endParaRPr lang="en-US" sz="2000" dirty="0">
                <a:solidFill>
                  <a:schemeClr val="bg1"/>
                </a:solidFill>
                <a:latin typeface="+mn-ea"/>
              </a:endParaRPr>
            </a:p>
          </p:txBody>
        </p:sp>
      </p:grpSp>
      <p:grpSp>
        <p:nvGrpSpPr>
          <p:cNvPr id="24" name="组合 23"/>
          <p:cNvGrpSpPr/>
          <p:nvPr/>
        </p:nvGrpSpPr>
        <p:grpSpPr>
          <a:xfrm>
            <a:off x="1055687" y="4130675"/>
            <a:ext cx="3687763" cy="668337"/>
            <a:chOff x="1055687" y="4130675"/>
            <a:chExt cx="3687763" cy="668337"/>
          </a:xfrm>
        </p:grpSpPr>
        <p:sp>
          <p:nvSpPr>
            <p:cNvPr id="5" name="矩形 4"/>
            <p:cNvSpPr/>
            <p:nvPr/>
          </p:nvSpPr>
          <p:spPr>
            <a:xfrm>
              <a:off x="1055688" y="4130675"/>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p:cNvSpPr txBox="1"/>
            <p:nvPr/>
          </p:nvSpPr>
          <p:spPr>
            <a:xfrm>
              <a:off x="1055687" y="4264788"/>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Net income and loss</a:t>
              </a:r>
              <a:endParaRPr lang="en-US" sz="2000" dirty="0">
                <a:solidFill>
                  <a:schemeClr val="bg1"/>
                </a:solidFill>
                <a:latin typeface="+mn-ea"/>
              </a:endParaRPr>
            </a:p>
          </p:txBody>
        </p:sp>
      </p:grpSp>
      <p:grpSp>
        <p:nvGrpSpPr>
          <p:cNvPr id="25" name="组合 24"/>
          <p:cNvGrpSpPr/>
          <p:nvPr/>
        </p:nvGrpSpPr>
        <p:grpSpPr>
          <a:xfrm>
            <a:off x="1055687" y="5120481"/>
            <a:ext cx="3687763" cy="668337"/>
            <a:chOff x="1055687" y="5120481"/>
            <a:chExt cx="3687763" cy="668337"/>
          </a:xfrm>
        </p:grpSpPr>
        <p:sp>
          <p:nvSpPr>
            <p:cNvPr id="6" name="矩形 5"/>
            <p:cNvSpPr/>
            <p:nvPr/>
          </p:nvSpPr>
          <p:spPr>
            <a:xfrm>
              <a:off x="1055688" y="5120481"/>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9"/>
            <p:cNvSpPr txBox="1"/>
            <p:nvPr/>
          </p:nvSpPr>
          <p:spPr>
            <a:xfrm>
              <a:off x="1055687" y="5254594"/>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Debt</a:t>
              </a:r>
              <a:endParaRPr lang="en-US" sz="2000" dirty="0">
                <a:solidFill>
                  <a:schemeClr val="bg1"/>
                </a:solidFill>
                <a:latin typeface="+mn-ea"/>
              </a:endParaRPr>
            </a:p>
          </p:txBody>
        </p:sp>
      </p:grpSp>
      <p:grpSp>
        <p:nvGrpSpPr>
          <p:cNvPr id="23" name="组合 22"/>
          <p:cNvGrpSpPr/>
          <p:nvPr/>
        </p:nvGrpSpPr>
        <p:grpSpPr>
          <a:xfrm>
            <a:off x="1055687" y="3140869"/>
            <a:ext cx="3687763" cy="668337"/>
            <a:chOff x="1055687" y="3140869"/>
            <a:chExt cx="3687763" cy="668337"/>
          </a:xfrm>
        </p:grpSpPr>
        <p:sp>
          <p:nvSpPr>
            <p:cNvPr id="4" name="矩形 3"/>
            <p:cNvSpPr/>
            <p:nvPr/>
          </p:nvSpPr>
          <p:spPr>
            <a:xfrm>
              <a:off x="1055688" y="3140869"/>
              <a:ext cx="3687762" cy="66833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9"/>
            <p:cNvSpPr txBox="1"/>
            <p:nvPr/>
          </p:nvSpPr>
          <p:spPr>
            <a:xfrm>
              <a:off x="1055687" y="3273116"/>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ea"/>
                </a:rPr>
                <a:t>Revenue</a:t>
              </a:r>
              <a:endParaRPr lang="en-US" sz="2000" dirty="0">
                <a:latin typeface="+mn-ea"/>
              </a:endParaRPr>
            </a:p>
          </p:txBody>
        </p:sp>
      </p:grpSp>
      <p:sp>
        <p:nvSpPr>
          <p:cNvPr id="17"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Baseline</a:t>
            </a:r>
            <a:endParaRPr lang="en-US" sz="3200" b="1" dirty="0">
              <a:latin typeface="+mn-ea"/>
            </a:endParaRPr>
          </a:p>
        </p:txBody>
      </p:sp>
      <p:pic>
        <p:nvPicPr>
          <p:cNvPr id="21" name="图片占位符 20"/>
          <p:cNvPicPr>
            <a:picLocks noGrp="1" noChangeAspect="1"/>
          </p:cNvPicPr>
          <p:nvPr>
            <p:ph type="pic" sz="quarter" idx="11"/>
          </p:nvPr>
        </p:nvPicPr>
        <p:blipFill>
          <a:blip r:embed="rId3" cstate="print">
            <a:graysc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t="25423" b="25423"/>
          <a:stretch>
            <a:fillRect/>
          </a:stretch>
        </p:blipFill>
        <p:spPr/>
      </p:pic>
      <p:sp>
        <p:nvSpPr>
          <p:cNvPr id="19" name="灯片编号占位符 18"/>
          <p:cNvSpPr>
            <a:spLocks noGrp="1"/>
          </p:cNvSpPr>
          <p:nvPr>
            <p:ph type="sldNum" sz="quarter" idx="10"/>
          </p:nvPr>
        </p:nvSpPr>
        <p:spPr/>
        <p:txBody>
          <a:bodyPr/>
          <a:lstStyle/>
          <a:p>
            <a:fld id="{1E5B29A9-5820-46BE-83DA-BE1F926704E3}" type="slidenum">
              <a:rPr lang="zh-CN" altLang="en-US" smtClean="0"/>
              <a:pPr/>
              <a:t>11</a:t>
            </a:fld>
            <a:endParaRPr lang="zh-CN" altLang="en-US" dirty="0"/>
          </a:p>
        </p:txBody>
      </p:sp>
      <p:sp>
        <p:nvSpPr>
          <p:cNvPr id="27" name="TextBox 26"/>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512025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671E9D9B-6031-48FA-83D6-BAB11814A6E6}"/>
              </a:ext>
            </a:extLst>
          </p:cNvPr>
          <p:cNvSpPr/>
          <p:nvPr/>
        </p:nvSpPr>
        <p:spPr>
          <a:xfrm>
            <a:off x="2375376" y="15638"/>
            <a:ext cx="7282815" cy="1249680"/>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FF0000"/>
                </a:solidFill>
              </a:rPr>
              <a:t>	 </a:t>
            </a:r>
            <a:r>
              <a:rPr lang="en-US" altLang="zh-CN" sz="2400" b="1" dirty="0">
                <a:solidFill>
                  <a:srgbClr val="FF0000"/>
                </a:solidFill>
              </a:rPr>
              <a:t>The Knowledge Management of Xerox</a:t>
            </a:r>
            <a:endParaRPr lang="en-US" altLang="zh-CN" sz="2000" b="1" dirty="0">
              <a:solidFill>
                <a:srgbClr val="FF0000"/>
              </a:solidFill>
            </a:endParaRPr>
          </a:p>
        </p:txBody>
      </p:sp>
      <p:sp>
        <p:nvSpPr>
          <p:cNvPr id="5" name="文本框 4">
            <a:extLst>
              <a:ext uri="{FF2B5EF4-FFF2-40B4-BE49-F238E27FC236}">
                <a16:creationId xmlns:a16="http://schemas.microsoft.com/office/drawing/2014/main" id="{71B67446-58F0-4C90-AC1C-B6A86C90CB0D}"/>
              </a:ext>
            </a:extLst>
          </p:cNvPr>
          <p:cNvSpPr txBox="1"/>
          <p:nvPr/>
        </p:nvSpPr>
        <p:spPr>
          <a:xfrm>
            <a:off x="2533808" y="2421938"/>
            <a:ext cx="7124383" cy="400110"/>
          </a:xfrm>
          <a:prstGeom prst="rect">
            <a:avLst/>
          </a:prstGeom>
          <a:noFill/>
        </p:spPr>
        <p:txBody>
          <a:bodyPr wrap="square" rtlCol="0">
            <a:spAutoFit/>
          </a:bodyPr>
          <a:lstStyle/>
          <a:p>
            <a:r>
              <a:rPr lang="en-US" altLang="zh-CN" sz="2000" b="1" dirty="0">
                <a:solidFill>
                  <a:schemeClr val="accent2">
                    <a:lumMod val="75000"/>
                  </a:schemeClr>
                </a:solidFill>
              </a:rPr>
              <a:t>Student Name: OUYANG </a:t>
            </a:r>
            <a:r>
              <a:rPr lang="en-US" altLang="zh-CN" sz="2000" b="1" dirty="0" err="1">
                <a:solidFill>
                  <a:schemeClr val="accent2">
                    <a:lumMod val="75000"/>
                  </a:schemeClr>
                </a:solidFill>
              </a:rPr>
              <a:t>Zhuoran</a:t>
            </a:r>
            <a:r>
              <a:rPr lang="en-US" altLang="zh-CN" sz="2000" b="1" dirty="0">
                <a:solidFill>
                  <a:schemeClr val="accent2">
                    <a:lumMod val="75000"/>
                  </a:schemeClr>
                </a:solidFill>
              </a:rPr>
              <a:t>        18407218       ITM</a:t>
            </a:r>
            <a:endParaRPr lang="zh-CN" altLang="en-US" sz="2000" b="1" dirty="0">
              <a:solidFill>
                <a:schemeClr val="accent2">
                  <a:lumMod val="75000"/>
                </a:schemeClr>
              </a:solidFill>
            </a:endParaRPr>
          </a:p>
        </p:txBody>
      </p:sp>
      <p:pic>
        <p:nvPicPr>
          <p:cNvPr id="6" name="图片 5">
            <a:extLst>
              <a:ext uri="{FF2B5EF4-FFF2-40B4-BE49-F238E27FC236}">
                <a16:creationId xmlns:a16="http://schemas.microsoft.com/office/drawing/2014/main" id="{CA6C0C1C-0E64-4457-835A-437AF3C84D04}"/>
              </a:ext>
            </a:extLst>
          </p:cNvPr>
          <p:cNvPicPr>
            <a:picLocks noChangeAspect="1"/>
          </p:cNvPicPr>
          <p:nvPr/>
        </p:nvPicPr>
        <p:blipFill>
          <a:blip r:embed="rId2"/>
          <a:stretch>
            <a:fillRect/>
          </a:stretch>
        </p:blipFill>
        <p:spPr>
          <a:xfrm>
            <a:off x="-1" y="3428999"/>
            <a:ext cx="5924995" cy="3413363"/>
          </a:xfrm>
          <a:prstGeom prst="rect">
            <a:avLst/>
          </a:prstGeom>
        </p:spPr>
      </p:pic>
      <p:pic>
        <p:nvPicPr>
          <p:cNvPr id="8" name="图片 7">
            <a:extLst>
              <a:ext uri="{FF2B5EF4-FFF2-40B4-BE49-F238E27FC236}">
                <a16:creationId xmlns:a16="http://schemas.microsoft.com/office/drawing/2014/main" id="{3741EDF0-78EF-41A3-94D0-EB4158CE8EDB}"/>
              </a:ext>
            </a:extLst>
          </p:cNvPr>
          <p:cNvPicPr>
            <a:picLocks noChangeAspect="1"/>
          </p:cNvPicPr>
          <p:nvPr/>
        </p:nvPicPr>
        <p:blipFill>
          <a:blip r:embed="rId3"/>
          <a:stretch>
            <a:fillRect/>
          </a:stretch>
        </p:blipFill>
        <p:spPr>
          <a:xfrm>
            <a:off x="5924994" y="3428999"/>
            <a:ext cx="6264676" cy="3429002"/>
          </a:xfrm>
          <a:prstGeom prst="rect">
            <a:avLst/>
          </a:prstGeom>
        </p:spPr>
      </p:pic>
      <p:sp>
        <p:nvSpPr>
          <p:cNvPr id="7" name="灯片编号占位符 24">
            <a:extLst>
              <a:ext uri="{FF2B5EF4-FFF2-40B4-BE49-F238E27FC236}">
                <a16:creationId xmlns:a16="http://schemas.microsoft.com/office/drawing/2014/main" id="{D46354F3-1749-4FB5-9A35-3084EEA2B8DA}"/>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12</a:t>
            </a:fld>
            <a:endParaRPr lang="zh-CN" altLang="en-US" dirty="0"/>
          </a:p>
        </p:txBody>
      </p:sp>
    </p:spTree>
    <p:extLst>
      <p:ext uri="{BB962C8B-B14F-4D97-AF65-F5344CB8AC3E}">
        <p14:creationId xmlns:p14="http://schemas.microsoft.com/office/powerpoint/2010/main" val="99552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卷形: 水平 3">
            <a:extLst>
              <a:ext uri="{FF2B5EF4-FFF2-40B4-BE49-F238E27FC236}">
                <a16:creationId xmlns:a16="http://schemas.microsoft.com/office/drawing/2014/main" id="{9DBB8A45-6F36-4DFF-997D-0F60D373543C}"/>
              </a:ext>
            </a:extLst>
          </p:cNvPr>
          <p:cNvSpPr/>
          <p:nvPr/>
        </p:nvSpPr>
        <p:spPr>
          <a:xfrm>
            <a:off x="386080" y="145444"/>
            <a:ext cx="7132320" cy="6255356"/>
          </a:xfrm>
          <a:prstGeom prst="horizontalScroll">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rgbClr val="FF0000"/>
              </a:solidFill>
            </a:endParaRPr>
          </a:p>
          <a:p>
            <a:r>
              <a:rPr lang="en-US" altLang="zh-CN" sz="2000" dirty="0">
                <a:solidFill>
                  <a:schemeClr val="tx1"/>
                </a:solidFill>
              </a:rPr>
              <a:t>Knowledge management requires enterprises to share knowledge, use collective wisdom to improve their adaptability and innovation ability, enable enterprises to respond quickly to external needs, and use the knowledge resources they have to predict the development direction and changes of the external market. In the era of knowledge economy, enterprises cannot be competitive without knowledge management.</a:t>
            </a:r>
          </a:p>
          <a:p>
            <a:endParaRPr lang="en-US" altLang="zh-CN" b="1" dirty="0">
              <a:solidFill>
                <a:srgbClr val="FF0000"/>
              </a:solidFill>
            </a:endParaRPr>
          </a:p>
          <a:p>
            <a:pPr algn="ctr"/>
            <a:endParaRPr lang="en-US" altLang="zh-CN" b="1" dirty="0">
              <a:solidFill>
                <a:srgbClr val="FF0000"/>
              </a:solidFill>
            </a:endParaRPr>
          </a:p>
        </p:txBody>
      </p:sp>
      <p:pic>
        <p:nvPicPr>
          <p:cNvPr id="10" name="图片 9">
            <a:extLst>
              <a:ext uri="{FF2B5EF4-FFF2-40B4-BE49-F238E27FC236}">
                <a16:creationId xmlns:a16="http://schemas.microsoft.com/office/drawing/2014/main" id="{3AC35F9B-A274-4EE5-B69F-48CC7DDB01E3}"/>
              </a:ext>
            </a:extLst>
          </p:cNvPr>
          <p:cNvPicPr>
            <a:picLocks noChangeAspect="1"/>
          </p:cNvPicPr>
          <p:nvPr/>
        </p:nvPicPr>
        <p:blipFill>
          <a:blip r:embed="rId2"/>
          <a:stretch>
            <a:fillRect/>
          </a:stretch>
        </p:blipFill>
        <p:spPr>
          <a:xfrm>
            <a:off x="8022590" y="3632140"/>
            <a:ext cx="3431540" cy="2995384"/>
          </a:xfrm>
          <a:prstGeom prst="rect">
            <a:avLst/>
          </a:prstGeom>
        </p:spPr>
      </p:pic>
      <p:pic>
        <p:nvPicPr>
          <p:cNvPr id="11" name="图片 10">
            <a:extLst>
              <a:ext uri="{FF2B5EF4-FFF2-40B4-BE49-F238E27FC236}">
                <a16:creationId xmlns:a16="http://schemas.microsoft.com/office/drawing/2014/main" id="{B271DCF4-8ADD-4648-B238-167A4BEFA9D4}"/>
              </a:ext>
            </a:extLst>
          </p:cNvPr>
          <p:cNvPicPr>
            <a:picLocks noChangeAspect="1"/>
          </p:cNvPicPr>
          <p:nvPr/>
        </p:nvPicPr>
        <p:blipFill>
          <a:blip r:embed="rId3"/>
          <a:stretch>
            <a:fillRect/>
          </a:stretch>
        </p:blipFill>
        <p:spPr>
          <a:xfrm>
            <a:off x="8022590" y="558097"/>
            <a:ext cx="3431540" cy="2532145"/>
          </a:xfrm>
          <a:prstGeom prst="rect">
            <a:avLst/>
          </a:prstGeom>
        </p:spPr>
      </p:pic>
      <p:sp>
        <p:nvSpPr>
          <p:cNvPr id="5" name="灯片编号占位符 24">
            <a:extLst>
              <a:ext uri="{FF2B5EF4-FFF2-40B4-BE49-F238E27FC236}">
                <a16:creationId xmlns:a16="http://schemas.microsoft.com/office/drawing/2014/main" id="{01847F7B-1267-4B89-AA74-F04ECBD48752}"/>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13</a:t>
            </a:fld>
            <a:endParaRPr lang="zh-CN" altLang="en-US" dirty="0"/>
          </a:p>
        </p:txBody>
      </p:sp>
    </p:spTree>
    <p:extLst>
      <p:ext uri="{BB962C8B-B14F-4D97-AF65-F5344CB8AC3E}">
        <p14:creationId xmlns:p14="http://schemas.microsoft.com/office/powerpoint/2010/main" val="405444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卷形: 水平 3">
            <a:extLst>
              <a:ext uri="{FF2B5EF4-FFF2-40B4-BE49-F238E27FC236}">
                <a16:creationId xmlns:a16="http://schemas.microsoft.com/office/drawing/2014/main" id="{A5773A02-14F9-46C9-9BAD-AA9AAA8C4D38}"/>
              </a:ext>
            </a:extLst>
          </p:cNvPr>
          <p:cNvSpPr/>
          <p:nvPr/>
        </p:nvSpPr>
        <p:spPr>
          <a:xfrm>
            <a:off x="1270000" y="203034"/>
            <a:ext cx="9410699" cy="3533140"/>
          </a:xfrm>
          <a:prstGeom prst="horizontalScroll">
            <a:avLst/>
          </a:prstGeom>
          <a:solidFill>
            <a:schemeClr val="accent4">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dirty="0">
              <a:solidFill>
                <a:srgbClr val="FF0000"/>
              </a:solidFill>
            </a:endParaRPr>
          </a:p>
          <a:p>
            <a:r>
              <a:rPr lang="en-US" altLang="zh-CN" sz="2000" dirty="0">
                <a:solidFill>
                  <a:schemeClr val="tx1"/>
                </a:solidFill>
              </a:rPr>
              <a:t>Xerox established knowledge management system from a strategic perspective, showing the development strategy adopted by enterprises to meet the arrival of the knowledge economy, thus injecting new vitality and momentum into the competition and development of enterprises.</a:t>
            </a:r>
          </a:p>
          <a:p>
            <a:r>
              <a:rPr lang="en-US" altLang="zh-CN" sz="2000" dirty="0">
                <a:solidFill>
                  <a:schemeClr val="tx1"/>
                </a:solidFill>
              </a:rPr>
              <a:t>I will describe the knowledge management strategies of Xerox</a:t>
            </a:r>
          </a:p>
          <a:p>
            <a:pPr algn="ctr"/>
            <a:endParaRPr lang="en-US" altLang="zh-CN" b="1" dirty="0">
              <a:solidFill>
                <a:srgbClr val="FF0000"/>
              </a:solidFill>
            </a:endParaRPr>
          </a:p>
        </p:txBody>
      </p:sp>
      <p:pic>
        <p:nvPicPr>
          <p:cNvPr id="5" name="图片 4">
            <a:extLst>
              <a:ext uri="{FF2B5EF4-FFF2-40B4-BE49-F238E27FC236}">
                <a16:creationId xmlns:a16="http://schemas.microsoft.com/office/drawing/2014/main" id="{6A0A7B42-AAFE-40BB-982F-68E6EF6E77FD}"/>
              </a:ext>
            </a:extLst>
          </p:cNvPr>
          <p:cNvPicPr>
            <a:picLocks noChangeAspect="1"/>
          </p:cNvPicPr>
          <p:nvPr/>
        </p:nvPicPr>
        <p:blipFill>
          <a:blip r:embed="rId2"/>
          <a:stretch>
            <a:fillRect/>
          </a:stretch>
        </p:blipFill>
        <p:spPr>
          <a:xfrm>
            <a:off x="1381760" y="4028122"/>
            <a:ext cx="4227734" cy="2804326"/>
          </a:xfrm>
          <a:prstGeom prst="rect">
            <a:avLst/>
          </a:prstGeom>
        </p:spPr>
      </p:pic>
      <p:pic>
        <p:nvPicPr>
          <p:cNvPr id="7" name="图片 6">
            <a:extLst>
              <a:ext uri="{FF2B5EF4-FFF2-40B4-BE49-F238E27FC236}">
                <a16:creationId xmlns:a16="http://schemas.microsoft.com/office/drawing/2014/main" id="{B0918215-EC7C-47EC-85B3-F771A1DD6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929" y="4028122"/>
            <a:ext cx="3773170" cy="2829878"/>
          </a:xfrm>
          <a:prstGeom prst="rect">
            <a:avLst/>
          </a:prstGeom>
        </p:spPr>
      </p:pic>
      <p:sp>
        <p:nvSpPr>
          <p:cNvPr id="6" name="灯片编号占位符 24">
            <a:extLst>
              <a:ext uri="{FF2B5EF4-FFF2-40B4-BE49-F238E27FC236}">
                <a16:creationId xmlns:a16="http://schemas.microsoft.com/office/drawing/2014/main" id="{D702DDC9-91F8-4CBB-A618-A0F99032D1E7}"/>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14</a:t>
            </a:fld>
            <a:endParaRPr lang="zh-CN" altLang="en-US" dirty="0"/>
          </a:p>
        </p:txBody>
      </p:sp>
    </p:spTree>
    <p:extLst>
      <p:ext uri="{BB962C8B-B14F-4D97-AF65-F5344CB8AC3E}">
        <p14:creationId xmlns:p14="http://schemas.microsoft.com/office/powerpoint/2010/main" val="260812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B62F9B9-C905-46E2-A410-DBA25E243D80}"/>
              </a:ext>
            </a:extLst>
          </p:cNvPr>
          <p:cNvSpPr/>
          <p:nvPr/>
        </p:nvSpPr>
        <p:spPr>
          <a:xfrm>
            <a:off x="323056" y="214475"/>
            <a:ext cx="7282815" cy="1249680"/>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The establishment of Knowledge Officer</a:t>
            </a:r>
          </a:p>
        </p:txBody>
      </p:sp>
      <p:sp>
        <p:nvSpPr>
          <p:cNvPr id="6" name="矩形: 圆角 5">
            <a:extLst>
              <a:ext uri="{FF2B5EF4-FFF2-40B4-BE49-F238E27FC236}">
                <a16:creationId xmlns:a16="http://schemas.microsoft.com/office/drawing/2014/main" id="{D09D6EEF-EE19-4B3B-9C02-3AA582415D80}"/>
              </a:ext>
            </a:extLst>
          </p:cNvPr>
          <p:cNvSpPr/>
          <p:nvPr/>
        </p:nvSpPr>
        <p:spPr>
          <a:xfrm>
            <a:off x="0" y="2088337"/>
            <a:ext cx="8993956" cy="4378960"/>
          </a:xfrm>
          <a:prstGeom prst="roundRect">
            <a:avLst/>
          </a:prstGeom>
          <a:solidFill>
            <a:schemeClr val="accent4">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altLang="zh-CN" dirty="0">
                <a:solidFill>
                  <a:schemeClr val="tx1"/>
                </a:solidFill>
              </a:rPr>
              <a:t>The Knowledge Officer's main responsibilities:</a:t>
            </a:r>
          </a:p>
          <a:p>
            <a:endParaRPr lang="en-US" altLang="zh-CN" dirty="0">
              <a:solidFill>
                <a:schemeClr val="tx1"/>
              </a:solidFill>
            </a:endParaRPr>
          </a:p>
          <a:p>
            <a:r>
              <a:rPr lang="en-US" altLang="zh-CN" dirty="0">
                <a:solidFill>
                  <a:schemeClr val="tx1"/>
                </a:solidFill>
              </a:rPr>
              <a:t>Understand the company's environment and the company itself, understand the information needs of the company; </a:t>
            </a:r>
          </a:p>
          <a:p>
            <a:endParaRPr lang="en-US" altLang="zh-CN" dirty="0">
              <a:solidFill>
                <a:schemeClr val="tx1"/>
              </a:solidFill>
            </a:endParaRPr>
          </a:p>
          <a:p>
            <a:r>
              <a:rPr lang="en-US" altLang="zh-CN" dirty="0">
                <a:solidFill>
                  <a:schemeClr val="tx1"/>
                </a:solidFill>
              </a:rPr>
              <a:t>Establish and create an environment that can promote learning, accumulate knowledge and information sharing, so that everyone can realize the benefits of knowledge sharing, and to contribute to the company's knowledge base; </a:t>
            </a:r>
          </a:p>
          <a:p>
            <a:endParaRPr lang="en-US" altLang="zh-CN" dirty="0">
              <a:solidFill>
                <a:schemeClr val="tx1"/>
              </a:solidFill>
            </a:endParaRPr>
          </a:p>
          <a:p>
            <a:r>
              <a:rPr lang="en-US" altLang="zh-CN" dirty="0">
                <a:solidFill>
                  <a:schemeClr val="tx1"/>
                </a:solidFill>
              </a:rPr>
              <a:t>The quality, depth and style of knowledge base content are consistent with the company's development, including updating information, ensuring the normal operation of knowledge base facilities, strengthening knowledge integration, generating new knowledge and promoting knowledge sharing process.</a:t>
            </a:r>
            <a:endParaRPr lang="zh-CN" altLang="en-US" dirty="0">
              <a:solidFill>
                <a:schemeClr val="tx1"/>
              </a:solidFill>
            </a:endParaRPr>
          </a:p>
        </p:txBody>
      </p:sp>
      <p:pic>
        <p:nvPicPr>
          <p:cNvPr id="8" name="图片 7">
            <a:extLst>
              <a:ext uri="{FF2B5EF4-FFF2-40B4-BE49-F238E27FC236}">
                <a16:creationId xmlns:a16="http://schemas.microsoft.com/office/drawing/2014/main" id="{CCF44E26-A4C9-40D2-94DB-7CC67EBEC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070" y="3780205"/>
            <a:ext cx="3149930" cy="2412772"/>
          </a:xfrm>
          <a:prstGeom prst="rect">
            <a:avLst/>
          </a:prstGeom>
        </p:spPr>
      </p:pic>
      <p:pic>
        <p:nvPicPr>
          <p:cNvPr id="10" name="图片 9">
            <a:extLst>
              <a:ext uri="{FF2B5EF4-FFF2-40B4-BE49-F238E27FC236}">
                <a16:creationId xmlns:a16="http://schemas.microsoft.com/office/drawing/2014/main" id="{37AB0348-7084-499A-AFB5-395D9A8ED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984" y="209627"/>
            <a:ext cx="2994101" cy="2509056"/>
          </a:xfrm>
          <a:prstGeom prst="rect">
            <a:avLst/>
          </a:prstGeom>
        </p:spPr>
      </p:pic>
    </p:spTree>
    <p:extLst>
      <p:ext uri="{BB962C8B-B14F-4D97-AF65-F5344CB8AC3E}">
        <p14:creationId xmlns:p14="http://schemas.microsoft.com/office/powerpoint/2010/main" val="271856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AC749BDC-5776-4C34-8C36-BFF1C058593B}"/>
              </a:ext>
            </a:extLst>
          </p:cNvPr>
          <p:cNvSpPr/>
          <p:nvPr/>
        </p:nvSpPr>
        <p:spPr>
          <a:xfrm>
            <a:off x="312895" y="79681"/>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Building enterprise intranet</a:t>
            </a:r>
            <a:endParaRPr lang="en-US" altLang="zh-CN" sz="2000" b="1" dirty="0">
              <a:solidFill>
                <a:srgbClr val="FF0000"/>
              </a:solidFill>
            </a:endParaRPr>
          </a:p>
        </p:txBody>
      </p:sp>
      <p:sp>
        <p:nvSpPr>
          <p:cNvPr id="6" name="矩形 5">
            <a:extLst>
              <a:ext uri="{FF2B5EF4-FFF2-40B4-BE49-F238E27FC236}">
                <a16:creationId xmlns:a16="http://schemas.microsoft.com/office/drawing/2014/main" id="{1E945F89-595D-4F88-9EDD-AA05F27720FF}"/>
              </a:ext>
            </a:extLst>
          </p:cNvPr>
          <p:cNvSpPr/>
          <p:nvPr/>
        </p:nvSpPr>
        <p:spPr>
          <a:xfrm>
            <a:off x="187959" y="1138547"/>
            <a:ext cx="5130800" cy="1026160"/>
          </a:xfrm>
          <a:prstGeom prst="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Xerox has set up an intranet which mainly includes the following 6 aspects:</a:t>
            </a:r>
            <a:endParaRPr lang="zh-CN" altLang="en-US" b="1" dirty="0">
              <a:solidFill>
                <a:schemeClr val="tx1"/>
              </a:solidFill>
            </a:endParaRPr>
          </a:p>
        </p:txBody>
      </p:sp>
      <p:sp>
        <p:nvSpPr>
          <p:cNvPr id="7" name="矩形 6">
            <a:extLst>
              <a:ext uri="{FF2B5EF4-FFF2-40B4-BE49-F238E27FC236}">
                <a16:creationId xmlns:a16="http://schemas.microsoft.com/office/drawing/2014/main" id="{82A8C13F-9B55-409B-97DA-0B2B01256D3B}"/>
              </a:ext>
            </a:extLst>
          </p:cNvPr>
          <p:cNvSpPr/>
          <p:nvPr/>
        </p:nvSpPr>
        <p:spPr>
          <a:xfrm>
            <a:off x="187959" y="2391568"/>
            <a:ext cx="7203440" cy="904240"/>
          </a:xfrm>
          <a:prstGeom prst="rect">
            <a:avLst/>
          </a:prstGeom>
          <a:solidFill>
            <a:schemeClr val="accent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Work space: </a:t>
            </a:r>
            <a:r>
              <a:rPr lang="en-US" altLang="zh-CN" dirty="0">
                <a:solidFill>
                  <a:schemeClr val="tx1"/>
                </a:solidFill>
              </a:rPr>
              <a:t>this is a virtual space where employees can share literature and ideas. This part of the content can be self-organized and self-maintained.</a:t>
            </a:r>
            <a:endParaRPr lang="zh-CN" altLang="en-US" dirty="0">
              <a:solidFill>
                <a:schemeClr val="tx1"/>
              </a:solidFill>
            </a:endParaRPr>
          </a:p>
        </p:txBody>
      </p:sp>
      <p:sp>
        <p:nvSpPr>
          <p:cNvPr id="8" name="矩形 7">
            <a:extLst>
              <a:ext uri="{FF2B5EF4-FFF2-40B4-BE49-F238E27FC236}">
                <a16:creationId xmlns:a16="http://schemas.microsoft.com/office/drawing/2014/main" id="{37703F8A-B459-4D79-923C-B4E9D41B611B}"/>
              </a:ext>
            </a:extLst>
          </p:cNvPr>
          <p:cNvSpPr/>
          <p:nvPr/>
        </p:nvSpPr>
        <p:spPr>
          <a:xfrm>
            <a:off x="187959" y="3562193"/>
            <a:ext cx="7203440" cy="904240"/>
          </a:xfrm>
          <a:prstGeom prst="rect">
            <a:avLst/>
          </a:prstGeom>
          <a:solidFill>
            <a:schemeClr val="accent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Knowledge Management News</a:t>
            </a:r>
            <a:r>
              <a:rPr lang="en-US" altLang="zh-CN" b="1" dirty="0">
                <a:solidFill>
                  <a:schemeClr val="tx1"/>
                </a:solidFill>
              </a:rPr>
              <a:t>: </a:t>
            </a:r>
            <a:r>
              <a:rPr lang="en-US" altLang="zh-CN" dirty="0">
                <a:solidFill>
                  <a:schemeClr val="tx1"/>
                </a:solidFill>
              </a:rPr>
              <a:t>It includes news, events, reports, speeches and announcements of various activities related to knowledge management.</a:t>
            </a:r>
            <a:endParaRPr lang="zh-CN" altLang="en-US" dirty="0">
              <a:solidFill>
                <a:schemeClr val="tx1"/>
              </a:solidFill>
            </a:endParaRPr>
          </a:p>
        </p:txBody>
      </p:sp>
      <p:sp>
        <p:nvSpPr>
          <p:cNvPr id="9" name="矩形 8">
            <a:extLst>
              <a:ext uri="{FF2B5EF4-FFF2-40B4-BE49-F238E27FC236}">
                <a16:creationId xmlns:a16="http://schemas.microsoft.com/office/drawing/2014/main" id="{06734075-E853-4FA5-B317-D7A372A59F46}"/>
              </a:ext>
            </a:extLst>
          </p:cNvPr>
          <p:cNvSpPr/>
          <p:nvPr/>
        </p:nvSpPr>
        <p:spPr>
          <a:xfrm>
            <a:off x="187959" y="4713614"/>
            <a:ext cx="7203440" cy="904240"/>
          </a:xfrm>
          <a:prstGeom prst="rect">
            <a:avLst/>
          </a:prstGeom>
          <a:solidFill>
            <a:schemeClr val="accent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Events:</a:t>
            </a:r>
            <a:r>
              <a:rPr lang="en-US" altLang="zh-CN" b="1" dirty="0">
                <a:solidFill>
                  <a:srgbClr val="7030A0"/>
                </a:solidFill>
              </a:rPr>
              <a:t> </a:t>
            </a:r>
            <a:r>
              <a:rPr lang="en-US" altLang="zh-CN" dirty="0">
                <a:solidFill>
                  <a:schemeClr val="tx1"/>
                </a:solidFill>
              </a:rPr>
              <a:t>It stores information about knowledge management meetings, seminars and speeches.</a:t>
            </a:r>
            <a:endParaRPr lang="zh-CN" altLang="en-US" dirty="0">
              <a:solidFill>
                <a:schemeClr val="tx1"/>
              </a:solidFill>
            </a:endParaRPr>
          </a:p>
        </p:txBody>
      </p:sp>
      <p:sp>
        <p:nvSpPr>
          <p:cNvPr id="10" name="矩形 9">
            <a:extLst>
              <a:ext uri="{FF2B5EF4-FFF2-40B4-BE49-F238E27FC236}">
                <a16:creationId xmlns:a16="http://schemas.microsoft.com/office/drawing/2014/main" id="{887C850E-A2C5-464A-B1C5-D4FCFEC05B5B}"/>
              </a:ext>
            </a:extLst>
          </p:cNvPr>
          <p:cNvSpPr/>
          <p:nvPr/>
        </p:nvSpPr>
        <p:spPr>
          <a:xfrm>
            <a:off x="187959" y="5865035"/>
            <a:ext cx="7203440" cy="904240"/>
          </a:xfrm>
          <a:prstGeom prst="rect">
            <a:avLst/>
          </a:prstGeom>
          <a:solidFill>
            <a:schemeClr val="accent2">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Knowledge Collection: </a:t>
            </a:r>
            <a:r>
              <a:rPr lang="en-US" altLang="zh-CN" dirty="0">
                <a:solidFill>
                  <a:schemeClr val="tx1"/>
                </a:solidFill>
              </a:rPr>
              <a:t>This knowledge base maintains knowledge management research data, development trends and best practices cases.</a:t>
            </a:r>
            <a:endParaRPr lang="zh-CN" altLang="en-US" dirty="0">
              <a:solidFill>
                <a:schemeClr val="tx1"/>
              </a:solidFill>
            </a:endParaRPr>
          </a:p>
        </p:txBody>
      </p:sp>
      <p:sp>
        <p:nvSpPr>
          <p:cNvPr id="11" name="矩形 10">
            <a:extLst>
              <a:ext uri="{FF2B5EF4-FFF2-40B4-BE49-F238E27FC236}">
                <a16:creationId xmlns:a16="http://schemas.microsoft.com/office/drawing/2014/main" id="{F738BA5F-9830-4859-AC9F-7A413F4F676E}"/>
              </a:ext>
            </a:extLst>
          </p:cNvPr>
          <p:cNvSpPr/>
          <p:nvPr/>
        </p:nvSpPr>
        <p:spPr>
          <a:xfrm>
            <a:off x="7620000" y="2391568"/>
            <a:ext cx="4104640" cy="1837852"/>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Products, Technology and Services: </a:t>
            </a:r>
            <a:r>
              <a:rPr lang="en-US" altLang="zh-CN" dirty="0">
                <a:solidFill>
                  <a:schemeClr val="tx1"/>
                </a:solidFill>
              </a:rPr>
              <a:t>It preserves knowledge products, technology and service information of Xerox.</a:t>
            </a:r>
            <a:endParaRPr lang="zh-CN" altLang="en-US" dirty="0">
              <a:solidFill>
                <a:schemeClr val="tx1"/>
              </a:solidFill>
            </a:endParaRPr>
          </a:p>
        </p:txBody>
      </p:sp>
      <p:sp>
        <p:nvSpPr>
          <p:cNvPr id="12" name="矩形 11">
            <a:extLst>
              <a:ext uri="{FF2B5EF4-FFF2-40B4-BE49-F238E27FC236}">
                <a16:creationId xmlns:a16="http://schemas.microsoft.com/office/drawing/2014/main" id="{19F20BAB-1B67-4F63-8883-94D979C05700}"/>
              </a:ext>
            </a:extLst>
          </p:cNvPr>
          <p:cNvSpPr/>
          <p:nvPr/>
        </p:nvSpPr>
        <p:spPr>
          <a:xfrm>
            <a:off x="7620000" y="4713614"/>
            <a:ext cx="4104640" cy="1837852"/>
          </a:xfrm>
          <a:prstGeom prst="rect">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rPr>
              <a:t>Relevant Networks: </a:t>
            </a:r>
            <a:r>
              <a:rPr lang="en-US" altLang="zh-CN" dirty="0">
                <a:solidFill>
                  <a:schemeClr val="tx1"/>
                </a:solidFill>
              </a:rPr>
              <a:t>Connect 15-20 sites related to knowledge management, including knowledge company sites, knowledge work and knowledge management sites.</a:t>
            </a:r>
            <a:endParaRPr lang="zh-CN" altLang="en-US" dirty="0">
              <a:solidFill>
                <a:schemeClr val="tx1"/>
              </a:solidFill>
            </a:endParaRPr>
          </a:p>
        </p:txBody>
      </p:sp>
    </p:spTree>
    <p:extLst>
      <p:ext uri="{BB962C8B-B14F-4D97-AF65-F5344CB8AC3E}">
        <p14:creationId xmlns:p14="http://schemas.microsoft.com/office/powerpoint/2010/main" val="139448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1E1BD2C4-8D61-4204-B403-0497F158E033}"/>
              </a:ext>
            </a:extLst>
          </p:cNvPr>
          <p:cNvSpPr/>
          <p:nvPr/>
        </p:nvSpPr>
        <p:spPr>
          <a:xfrm>
            <a:off x="391161" y="172943"/>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Building enterprise knowledge base</a:t>
            </a:r>
            <a:endParaRPr lang="en-US" altLang="zh-CN" sz="2000" b="1" dirty="0">
              <a:solidFill>
                <a:srgbClr val="FF0000"/>
              </a:solidFill>
            </a:endParaRPr>
          </a:p>
        </p:txBody>
      </p:sp>
      <p:sp>
        <p:nvSpPr>
          <p:cNvPr id="5" name="矩形: 圆角 4">
            <a:extLst>
              <a:ext uri="{FF2B5EF4-FFF2-40B4-BE49-F238E27FC236}">
                <a16:creationId xmlns:a16="http://schemas.microsoft.com/office/drawing/2014/main" id="{BD1ED9DE-41F9-4164-A7AD-8AFA2E78838F}"/>
              </a:ext>
            </a:extLst>
          </p:cNvPr>
          <p:cNvSpPr/>
          <p:nvPr/>
        </p:nvSpPr>
        <p:spPr>
          <a:xfrm>
            <a:off x="144304" y="1371600"/>
            <a:ext cx="7447280" cy="4307840"/>
          </a:xfrm>
          <a:prstGeom prst="roundRect">
            <a:avLst/>
          </a:prstGeom>
          <a:solidFill>
            <a:schemeClr val="accent5">
              <a:lumMod val="40000"/>
              <a:lumOff val="6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rPr>
              <a:t>Xerox built the knowledge base inside the enterprise to realize the knowledge sharing inside the enterprise. The knowledge base is built on the enterprise's internal network. The system is composed of a set of software installed on the server. It can provide the required services as well as some basic security measures and network privilege control functions. Employees can use the system to read bulletins and find historical events, and meet with each other on the virtual company network. The system solves the problem of knowledge sharing inside the company.</a:t>
            </a:r>
            <a:endParaRPr lang="zh-CN" altLang="en-US" sz="2000" dirty="0">
              <a:solidFill>
                <a:schemeClr val="tx1"/>
              </a:solidFill>
            </a:endParaRPr>
          </a:p>
        </p:txBody>
      </p:sp>
      <p:pic>
        <p:nvPicPr>
          <p:cNvPr id="6" name="图片 5">
            <a:extLst>
              <a:ext uri="{FF2B5EF4-FFF2-40B4-BE49-F238E27FC236}">
                <a16:creationId xmlns:a16="http://schemas.microsoft.com/office/drawing/2014/main" id="{9B499803-B61B-4F46-988D-8195B5E0D6CF}"/>
              </a:ext>
            </a:extLst>
          </p:cNvPr>
          <p:cNvPicPr>
            <a:picLocks noChangeAspect="1"/>
          </p:cNvPicPr>
          <p:nvPr/>
        </p:nvPicPr>
        <p:blipFill>
          <a:blip r:embed="rId2"/>
          <a:stretch>
            <a:fillRect/>
          </a:stretch>
        </p:blipFill>
        <p:spPr>
          <a:xfrm>
            <a:off x="7912576" y="588945"/>
            <a:ext cx="4135120" cy="3621795"/>
          </a:xfrm>
          <a:prstGeom prst="rect">
            <a:avLst/>
          </a:prstGeom>
        </p:spPr>
      </p:pic>
      <p:pic>
        <p:nvPicPr>
          <p:cNvPr id="7" name="图片 6">
            <a:extLst>
              <a:ext uri="{FF2B5EF4-FFF2-40B4-BE49-F238E27FC236}">
                <a16:creationId xmlns:a16="http://schemas.microsoft.com/office/drawing/2014/main" id="{DBACA479-C4F6-4407-82BC-4FD71A45CEDB}"/>
              </a:ext>
            </a:extLst>
          </p:cNvPr>
          <p:cNvPicPr>
            <a:picLocks noChangeAspect="1"/>
          </p:cNvPicPr>
          <p:nvPr/>
        </p:nvPicPr>
        <p:blipFill>
          <a:blip r:embed="rId3"/>
          <a:stretch>
            <a:fillRect/>
          </a:stretch>
        </p:blipFill>
        <p:spPr>
          <a:xfrm>
            <a:off x="8325015" y="4210741"/>
            <a:ext cx="3310241" cy="2647259"/>
          </a:xfrm>
          <a:prstGeom prst="rect">
            <a:avLst/>
          </a:prstGeom>
        </p:spPr>
      </p:pic>
    </p:spTree>
    <p:extLst>
      <p:ext uri="{BB962C8B-B14F-4D97-AF65-F5344CB8AC3E}">
        <p14:creationId xmlns:p14="http://schemas.microsoft.com/office/powerpoint/2010/main" val="141048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D0A8B34-CD44-44EF-B163-5F981781DA3C}"/>
              </a:ext>
            </a:extLst>
          </p:cNvPr>
          <p:cNvSpPr/>
          <p:nvPr/>
        </p:nvSpPr>
        <p:spPr>
          <a:xfrm>
            <a:off x="6537960" y="8737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Company's human resources situation</a:t>
            </a:r>
            <a:endParaRPr lang="zh-CN" altLang="en-US" dirty="0"/>
          </a:p>
        </p:txBody>
      </p:sp>
      <p:sp>
        <p:nvSpPr>
          <p:cNvPr id="5" name="椭圆 4">
            <a:extLst>
              <a:ext uri="{FF2B5EF4-FFF2-40B4-BE49-F238E27FC236}">
                <a16:creationId xmlns:a16="http://schemas.microsoft.com/office/drawing/2014/main" id="{26234418-A5E0-4A84-84C3-A4A5FDDAC448}"/>
              </a:ext>
            </a:extLst>
          </p:cNvPr>
          <p:cNvSpPr/>
          <p:nvPr/>
        </p:nvSpPr>
        <p:spPr>
          <a:xfrm>
            <a:off x="782320" y="485648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Internal information of departments and branches in the company</a:t>
            </a:r>
            <a:endParaRPr lang="zh-CN" altLang="en-US" dirty="0"/>
          </a:p>
        </p:txBody>
      </p:sp>
      <p:sp>
        <p:nvSpPr>
          <p:cNvPr id="6" name="椭圆 5">
            <a:extLst>
              <a:ext uri="{FF2B5EF4-FFF2-40B4-BE49-F238E27FC236}">
                <a16:creationId xmlns:a16="http://schemas.microsoft.com/office/drawing/2014/main" id="{1EC9A01E-764B-4964-91F0-1AFFD6F8FBD7}"/>
              </a:ext>
            </a:extLst>
          </p:cNvPr>
          <p:cNvSpPr/>
          <p:nvPr/>
        </p:nvSpPr>
        <p:spPr>
          <a:xfrm>
            <a:off x="779780" y="2692400"/>
            <a:ext cx="3241040" cy="14935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Skills and evaluation methods needed for each position in the company</a:t>
            </a:r>
            <a:endParaRPr lang="zh-CN" altLang="en-US" dirty="0"/>
          </a:p>
        </p:txBody>
      </p:sp>
      <p:sp>
        <p:nvSpPr>
          <p:cNvPr id="7" name="椭圆 6">
            <a:extLst>
              <a:ext uri="{FF2B5EF4-FFF2-40B4-BE49-F238E27FC236}">
                <a16:creationId xmlns:a16="http://schemas.microsoft.com/office/drawing/2014/main" id="{279E268E-003A-4FAC-9ECE-64CAC2B3A967}"/>
              </a:ext>
            </a:extLst>
          </p:cNvPr>
          <p:cNvSpPr/>
          <p:nvPr/>
        </p:nvSpPr>
        <p:spPr>
          <a:xfrm>
            <a:off x="4475480" y="48361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Details of the company's main competitors and partners</a:t>
            </a:r>
            <a:endParaRPr lang="zh-CN" altLang="en-US" dirty="0"/>
          </a:p>
        </p:txBody>
      </p:sp>
      <p:sp>
        <p:nvSpPr>
          <p:cNvPr id="8" name="椭圆 7">
            <a:extLst>
              <a:ext uri="{FF2B5EF4-FFF2-40B4-BE49-F238E27FC236}">
                <a16:creationId xmlns:a16="http://schemas.microsoft.com/office/drawing/2014/main" id="{47C98D15-FF0E-42EE-B823-F19233F7EECC}"/>
              </a:ext>
            </a:extLst>
          </p:cNvPr>
          <p:cNvSpPr/>
          <p:nvPr/>
        </p:nvSpPr>
        <p:spPr>
          <a:xfrm>
            <a:off x="4475480" y="269240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All information of the company's customers</a:t>
            </a:r>
            <a:endParaRPr lang="zh-CN" altLang="en-US" dirty="0"/>
          </a:p>
        </p:txBody>
      </p:sp>
      <p:sp>
        <p:nvSpPr>
          <p:cNvPr id="9" name="椭圆 8">
            <a:extLst>
              <a:ext uri="{FF2B5EF4-FFF2-40B4-BE49-F238E27FC236}">
                <a16:creationId xmlns:a16="http://schemas.microsoft.com/office/drawing/2014/main" id="{855422D4-F172-493B-8B79-F8663AF2B9A5}"/>
              </a:ext>
            </a:extLst>
          </p:cNvPr>
          <p:cNvSpPr/>
          <p:nvPr/>
        </p:nvSpPr>
        <p:spPr>
          <a:xfrm>
            <a:off x="8625840" y="269240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Historical information of major events in the company's history</a:t>
            </a:r>
            <a:endParaRPr lang="zh-CN" altLang="en-US" dirty="0"/>
          </a:p>
        </p:txBody>
      </p:sp>
      <p:sp>
        <p:nvSpPr>
          <p:cNvPr id="10" name="椭圆 9">
            <a:extLst>
              <a:ext uri="{FF2B5EF4-FFF2-40B4-BE49-F238E27FC236}">
                <a16:creationId xmlns:a16="http://schemas.microsoft.com/office/drawing/2014/main" id="{46C7538C-F736-45E0-89A4-5E84DEEAD189}"/>
              </a:ext>
            </a:extLst>
          </p:cNvPr>
          <p:cNvSpPr/>
          <p:nvPr/>
        </p:nvSpPr>
        <p:spPr>
          <a:xfrm>
            <a:off x="8625840" y="4836160"/>
            <a:ext cx="3241040" cy="149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Research literature and research reports of internal researchers</a:t>
            </a:r>
            <a:endParaRPr lang="zh-CN" altLang="en-US" dirty="0"/>
          </a:p>
        </p:txBody>
      </p:sp>
      <p:sp>
        <p:nvSpPr>
          <p:cNvPr id="11" name="矩形: 单圆角 10">
            <a:extLst>
              <a:ext uri="{FF2B5EF4-FFF2-40B4-BE49-F238E27FC236}">
                <a16:creationId xmlns:a16="http://schemas.microsoft.com/office/drawing/2014/main" id="{781A8FFA-CFC3-4E29-86C0-39046D572336}"/>
              </a:ext>
            </a:extLst>
          </p:cNvPr>
          <p:cNvSpPr/>
          <p:nvPr/>
        </p:nvSpPr>
        <p:spPr>
          <a:xfrm>
            <a:off x="0" y="152400"/>
            <a:ext cx="5458460" cy="1198880"/>
          </a:xfrm>
          <a:prstGeom prst="round1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0000"/>
                </a:solidFill>
              </a:rPr>
              <a:t>The contents of the knowledge base include:</a:t>
            </a:r>
            <a:endParaRPr lang="zh-CN" altLang="en-US" b="1" dirty="0">
              <a:solidFill>
                <a:srgbClr val="FF0000"/>
              </a:solidFill>
            </a:endParaRPr>
          </a:p>
        </p:txBody>
      </p:sp>
    </p:spTree>
    <p:extLst>
      <p:ext uri="{BB962C8B-B14F-4D97-AF65-F5344CB8AC3E}">
        <p14:creationId xmlns:p14="http://schemas.microsoft.com/office/powerpoint/2010/main" val="254259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0E07567C-61B1-4E32-AEEC-414C005D39DF}"/>
              </a:ext>
            </a:extLst>
          </p:cNvPr>
          <p:cNvSpPr/>
          <p:nvPr/>
        </p:nvSpPr>
        <p:spPr>
          <a:xfrm>
            <a:off x="2619216" y="129255"/>
            <a:ext cx="6953567"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Initiate research on Knowledge Innovation</a:t>
            </a:r>
          </a:p>
        </p:txBody>
      </p:sp>
      <p:sp>
        <p:nvSpPr>
          <p:cNvPr id="8" name="矩形 7">
            <a:extLst>
              <a:ext uri="{FF2B5EF4-FFF2-40B4-BE49-F238E27FC236}">
                <a16:creationId xmlns:a16="http://schemas.microsoft.com/office/drawing/2014/main" id="{AEC6B774-4055-4798-A74E-E75F9AEC30BB}"/>
              </a:ext>
            </a:extLst>
          </p:cNvPr>
          <p:cNvSpPr/>
          <p:nvPr/>
        </p:nvSpPr>
        <p:spPr>
          <a:xfrm>
            <a:off x="3622041" y="1326967"/>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(1). Support benchmark research projects conducted by the American Productivity and Quality Center. </a:t>
            </a:r>
          </a:p>
        </p:txBody>
      </p:sp>
      <p:sp>
        <p:nvSpPr>
          <p:cNvPr id="9" name="矩形 8">
            <a:extLst>
              <a:ext uri="{FF2B5EF4-FFF2-40B4-BE49-F238E27FC236}">
                <a16:creationId xmlns:a16="http://schemas.microsoft.com/office/drawing/2014/main" id="{5195497D-9D83-4CBA-BAD3-17B3C0A7E4D5}"/>
              </a:ext>
            </a:extLst>
          </p:cNvPr>
          <p:cNvSpPr/>
          <p:nvPr/>
        </p:nvSpPr>
        <p:spPr>
          <a:xfrm>
            <a:off x="3622040" y="3117123"/>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(2). In-depth interviews with knowledge management workers from other organizations. </a:t>
            </a:r>
          </a:p>
        </p:txBody>
      </p:sp>
      <p:sp>
        <p:nvSpPr>
          <p:cNvPr id="11" name="矩形 10">
            <a:extLst>
              <a:ext uri="{FF2B5EF4-FFF2-40B4-BE49-F238E27FC236}">
                <a16:creationId xmlns:a16="http://schemas.microsoft.com/office/drawing/2014/main" id="{ABAED9F1-A079-42AE-8C1C-7E96B688CC0E}"/>
              </a:ext>
            </a:extLst>
          </p:cNvPr>
          <p:cNvSpPr/>
          <p:nvPr/>
        </p:nvSpPr>
        <p:spPr>
          <a:xfrm>
            <a:off x="3622040" y="4907279"/>
            <a:ext cx="4947920" cy="1574800"/>
          </a:xfrm>
          <a:prstGeom prst="rect">
            <a:avLst/>
          </a:prstGeom>
          <a:solidFill>
            <a:schemeClr val="accent4">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accent2">
                    <a:lumMod val="50000"/>
                  </a:schemeClr>
                </a:solidFill>
              </a:rPr>
              <a:t>(3). Actively participate in the "knowledge management" activities organized by </a:t>
            </a:r>
            <a:r>
              <a:rPr lang="en-US" altLang="zh-CN" b="1" dirty="0" err="1">
                <a:solidFill>
                  <a:schemeClr val="accent2">
                    <a:lumMod val="50000"/>
                  </a:schemeClr>
                </a:solidFill>
              </a:rPr>
              <a:t>Emst</a:t>
            </a:r>
            <a:r>
              <a:rPr lang="en-US" altLang="zh-CN" b="1" dirty="0">
                <a:solidFill>
                  <a:schemeClr val="accent2">
                    <a:lumMod val="50000"/>
                  </a:schemeClr>
                </a:solidFill>
              </a:rPr>
              <a:t> &amp; Young. </a:t>
            </a:r>
          </a:p>
        </p:txBody>
      </p:sp>
      <p:pic>
        <p:nvPicPr>
          <p:cNvPr id="13" name="图片 12">
            <a:extLst>
              <a:ext uri="{FF2B5EF4-FFF2-40B4-BE49-F238E27FC236}">
                <a16:creationId xmlns:a16="http://schemas.microsoft.com/office/drawing/2014/main" id="{E6B3272F-7E80-45B9-BFB3-149D28A80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9" y="1326967"/>
            <a:ext cx="3403600" cy="3497199"/>
          </a:xfrm>
          <a:prstGeom prst="rect">
            <a:avLst/>
          </a:prstGeom>
        </p:spPr>
      </p:pic>
      <p:pic>
        <p:nvPicPr>
          <p:cNvPr id="17" name="图片 16">
            <a:extLst>
              <a:ext uri="{FF2B5EF4-FFF2-40B4-BE49-F238E27FC236}">
                <a16:creationId xmlns:a16="http://schemas.microsoft.com/office/drawing/2014/main" id="{4C7E848F-27EA-4826-A141-A1BDAF99D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781" y="1326967"/>
            <a:ext cx="3465703" cy="3472634"/>
          </a:xfrm>
          <a:prstGeom prst="rect">
            <a:avLst/>
          </a:prstGeom>
        </p:spPr>
      </p:pic>
      <p:sp>
        <p:nvSpPr>
          <p:cNvPr id="10" name="灯片编号占位符 24">
            <a:extLst>
              <a:ext uri="{FF2B5EF4-FFF2-40B4-BE49-F238E27FC236}">
                <a16:creationId xmlns:a16="http://schemas.microsoft.com/office/drawing/2014/main" id="{624EF1F0-ADB1-49D4-A989-1A9A57E15990}"/>
              </a:ext>
            </a:extLst>
          </p:cNvPr>
          <p:cNvSpPr txBox="1">
            <a:spLocks/>
          </p:cNvSpPr>
          <p:nvPr/>
        </p:nvSpPr>
        <p:spPr>
          <a:xfrm>
            <a:off x="885372" y="181048"/>
            <a:ext cx="648153"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29A9-5820-46BE-83DA-BE1F926704E3}" type="slidenum">
              <a:rPr lang="zh-CN" altLang="en-US" smtClean="0"/>
              <a:pPr/>
              <a:t>19</a:t>
            </a:fld>
            <a:endParaRPr lang="zh-CN" altLang="en-US" dirty="0"/>
          </a:p>
        </p:txBody>
      </p:sp>
    </p:spTree>
    <p:extLst>
      <p:ext uri="{BB962C8B-B14F-4D97-AF65-F5344CB8AC3E}">
        <p14:creationId xmlns:p14="http://schemas.microsoft.com/office/powerpoint/2010/main" val="435732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113337" y="2151063"/>
            <a:ext cx="6022975" cy="3637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055686" y="2394508"/>
            <a:ext cx="3687763" cy="668337"/>
            <a:chOff x="1055687" y="2151063"/>
            <a:chExt cx="3687763" cy="668337"/>
          </a:xfrm>
        </p:grpSpPr>
        <p:sp>
          <p:nvSpPr>
            <p:cNvPr id="3" name="矩形 2"/>
            <p:cNvSpPr/>
            <p:nvPr/>
          </p:nvSpPr>
          <p:spPr>
            <a:xfrm>
              <a:off x="1055688" y="2151063"/>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9"/>
            <p:cNvSpPr txBox="1"/>
            <p:nvPr/>
          </p:nvSpPr>
          <p:spPr>
            <a:xfrm>
              <a:off x="1055687" y="2283310"/>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1906</a:t>
              </a:r>
              <a:endParaRPr lang="en-US" sz="2000" dirty="0">
                <a:solidFill>
                  <a:schemeClr val="bg1"/>
                </a:solidFill>
                <a:latin typeface="+mn-ea"/>
              </a:endParaRPr>
            </a:p>
          </p:txBody>
        </p:sp>
      </p:grpSp>
      <p:grpSp>
        <p:nvGrpSpPr>
          <p:cNvPr id="24" name="组合 23"/>
          <p:cNvGrpSpPr/>
          <p:nvPr/>
        </p:nvGrpSpPr>
        <p:grpSpPr>
          <a:xfrm>
            <a:off x="1055686" y="3689504"/>
            <a:ext cx="3687763" cy="668337"/>
            <a:chOff x="1055687" y="4130675"/>
            <a:chExt cx="3687763" cy="668337"/>
          </a:xfrm>
        </p:grpSpPr>
        <p:sp>
          <p:nvSpPr>
            <p:cNvPr id="5" name="矩形 4"/>
            <p:cNvSpPr/>
            <p:nvPr/>
          </p:nvSpPr>
          <p:spPr>
            <a:xfrm>
              <a:off x="1055688" y="4130675"/>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9"/>
            <p:cNvSpPr txBox="1"/>
            <p:nvPr/>
          </p:nvSpPr>
          <p:spPr>
            <a:xfrm>
              <a:off x="1055687" y="4264788"/>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130</a:t>
              </a:r>
              <a:endParaRPr lang="en-US" sz="2000" dirty="0">
                <a:solidFill>
                  <a:schemeClr val="bg1"/>
                </a:solidFill>
                <a:latin typeface="+mn-ea"/>
              </a:endParaRPr>
            </a:p>
          </p:txBody>
        </p:sp>
      </p:grpSp>
      <p:grpSp>
        <p:nvGrpSpPr>
          <p:cNvPr id="25" name="组合 24"/>
          <p:cNvGrpSpPr/>
          <p:nvPr/>
        </p:nvGrpSpPr>
        <p:grpSpPr>
          <a:xfrm>
            <a:off x="1055687" y="5120481"/>
            <a:ext cx="3687763" cy="668337"/>
            <a:chOff x="1055687" y="5120481"/>
            <a:chExt cx="3687763" cy="668337"/>
          </a:xfrm>
        </p:grpSpPr>
        <p:sp>
          <p:nvSpPr>
            <p:cNvPr id="6" name="矩形 5"/>
            <p:cNvSpPr/>
            <p:nvPr/>
          </p:nvSpPr>
          <p:spPr>
            <a:xfrm>
              <a:off x="1055688" y="5120481"/>
              <a:ext cx="3687762" cy="668337"/>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9"/>
            <p:cNvSpPr txBox="1"/>
            <p:nvPr/>
          </p:nvSpPr>
          <p:spPr>
            <a:xfrm>
              <a:off x="1055687" y="5254594"/>
              <a:ext cx="368776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solidFill>
                    <a:schemeClr val="bg1"/>
                  </a:solidFill>
                  <a:latin typeface="+mn-ea"/>
                </a:rPr>
                <a:t>600</a:t>
              </a:r>
              <a:endParaRPr lang="en-US" sz="2000" dirty="0">
                <a:solidFill>
                  <a:schemeClr val="bg1"/>
                </a:solidFill>
                <a:latin typeface="+mn-ea"/>
              </a:endParaRPr>
            </a:p>
          </p:txBody>
        </p:sp>
      </p:grpSp>
      <p:sp>
        <p:nvSpPr>
          <p:cNvPr id="17"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Background</a:t>
            </a:r>
            <a:endParaRPr lang="en-US" sz="3200" b="1" dirty="0">
              <a:latin typeface="+mn-ea"/>
            </a:endParaRPr>
          </a:p>
        </p:txBody>
      </p:sp>
      <p:sp>
        <p:nvSpPr>
          <p:cNvPr id="19" name="灯片编号占位符 18"/>
          <p:cNvSpPr>
            <a:spLocks noGrp="1"/>
          </p:cNvSpPr>
          <p:nvPr>
            <p:ph type="sldNum" sz="quarter" idx="10"/>
          </p:nvPr>
        </p:nvSpPr>
        <p:spPr/>
        <p:txBody>
          <a:bodyPr/>
          <a:lstStyle/>
          <a:p>
            <a:fld id="{1E5B29A9-5820-46BE-83DA-BE1F926704E3}" type="slidenum">
              <a:rPr lang="zh-CN" altLang="en-US" smtClean="0"/>
              <a:pPr/>
              <a:t>2</a:t>
            </a:fld>
            <a:endParaRPr lang="zh-CN" altLang="en-US" dirty="0"/>
          </a:p>
        </p:txBody>
      </p:sp>
      <p:pic>
        <p:nvPicPr>
          <p:cNvPr id="2" name="图片 1">
            <a:extLst>
              <a:ext uri="{FF2B5EF4-FFF2-40B4-BE49-F238E27FC236}">
                <a16:creationId xmlns:a16="http://schemas.microsoft.com/office/drawing/2014/main" id="{CC79C06A-9CFB-4D8A-8FCE-10ACF6DD1E8A}"/>
              </a:ext>
            </a:extLst>
          </p:cNvPr>
          <p:cNvPicPr>
            <a:picLocks noChangeAspect="1"/>
          </p:cNvPicPr>
          <p:nvPr/>
        </p:nvPicPr>
        <p:blipFill>
          <a:blip r:embed="rId3"/>
          <a:stretch>
            <a:fillRect/>
          </a:stretch>
        </p:blipFill>
        <p:spPr>
          <a:xfrm>
            <a:off x="5886427" y="2349351"/>
            <a:ext cx="4476794" cy="3348642"/>
          </a:xfrm>
          <a:prstGeom prst="rect">
            <a:avLst/>
          </a:prstGeom>
        </p:spPr>
      </p:pic>
      <p:sp>
        <p:nvSpPr>
          <p:cNvPr id="4" name="矩形 3"/>
          <p:cNvSpPr/>
          <p:nvPr/>
        </p:nvSpPr>
        <p:spPr>
          <a:xfrm>
            <a:off x="5886427" y="5254594"/>
            <a:ext cx="1339873" cy="443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294164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5820B91-9AFF-4575-BBF8-2F24F60B7000}"/>
              </a:ext>
            </a:extLst>
          </p:cNvPr>
          <p:cNvSpPr/>
          <p:nvPr/>
        </p:nvSpPr>
        <p:spPr>
          <a:xfrm>
            <a:off x="190976" y="149575"/>
            <a:ext cx="8536464" cy="832005"/>
          </a:xfrm>
          <a:prstGeom prst="roundRect">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Knowledge management in different departments of the company</a:t>
            </a:r>
            <a:endParaRPr lang="en-US" altLang="zh-CN" sz="2000" b="1" dirty="0">
              <a:solidFill>
                <a:srgbClr val="FF0000"/>
              </a:solidFill>
            </a:endParaRPr>
          </a:p>
        </p:txBody>
      </p:sp>
      <p:sp>
        <p:nvSpPr>
          <p:cNvPr id="5" name="矩形: 圆角 4">
            <a:extLst>
              <a:ext uri="{FF2B5EF4-FFF2-40B4-BE49-F238E27FC236}">
                <a16:creationId xmlns:a16="http://schemas.microsoft.com/office/drawing/2014/main" id="{80ED3816-E34C-428C-9EEA-EAC6151C1CB0}"/>
              </a:ext>
            </a:extLst>
          </p:cNvPr>
          <p:cNvSpPr/>
          <p:nvPr/>
        </p:nvSpPr>
        <p:spPr>
          <a:xfrm>
            <a:off x="0" y="1219200"/>
            <a:ext cx="6563360" cy="832005"/>
          </a:xfrm>
          <a:prstGeom prst="roundRect">
            <a:avLst/>
          </a:prstGeom>
          <a:solidFill>
            <a:schemeClr val="accent4">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Knowledge management of sales department</a:t>
            </a:r>
          </a:p>
        </p:txBody>
      </p:sp>
      <p:sp>
        <p:nvSpPr>
          <p:cNvPr id="9" name="矩形 8">
            <a:extLst>
              <a:ext uri="{FF2B5EF4-FFF2-40B4-BE49-F238E27FC236}">
                <a16:creationId xmlns:a16="http://schemas.microsoft.com/office/drawing/2014/main" id="{431ED24B-A384-4787-8384-B901FCE215EC}"/>
              </a:ext>
            </a:extLst>
          </p:cNvPr>
          <p:cNvSpPr/>
          <p:nvPr/>
        </p:nvSpPr>
        <p:spPr>
          <a:xfrm>
            <a:off x="0" y="2214880"/>
            <a:ext cx="6096000" cy="302768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In the past</a:t>
            </a:r>
          </a:p>
          <a:p>
            <a:endParaRPr lang="en-US" altLang="zh-CN" sz="2400" b="1" dirty="0">
              <a:solidFill>
                <a:srgbClr val="FF0000"/>
              </a:solidFill>
            </a:endParaRPr>
          </a:p>
          <a:p>
            <a:r>
              <a:rPr lang="en-US" altLang="zh-CN" sz="2000" dirty="0">
                <a:solidFill>
                  <a:schemeClr val="tx1"/>
                </a:solidFill>
              </a:rPr>
              <a:t>Xerox salesmen usually worked for one customer for one year and then switched to other customers.</a:t>
            </a:r>
          </a:p>
          <a:p>
            <a:r>
              <a:rPr lang="en-US" altLang="zh-CN" sz="2000" dirty="0">
                <a:solidFill>
                  <a:srgbClr val="FF0000"/>
                </a:solidFill>
              </a:rPr>
              <a:t>In this way, the company loses a lot of knowledge, because every time a business person is unfamiliar with the customer, it needs to start from scratch to understand the customer.</a:t>
            </a:r>
            <a:endParaRPr lang="zh-CN" altLang="en-US" sz="2000" dirty="0">
              <a:solidFill>
                <a:srgbClr val="FF0000"/>
              </a:solidFill>
            </a:endParaRPr>
          </a:p>
        </p:txBody>
      </p:sp>
      <p:sp>
        <p:nvSpPr>
          <p:cNvPr id="21" name="矩形 20">
            <a:extLst>
              <a:ext uri="{FF2B5EF4-FFF2-40B4-BE49-F238E27FC236}">
                <a16:creationId xmlns:a16="http://schemas.microsoft.com/office/drawing/2014/main" id="{BCA56914-A671-479D-8FD6-4784AE9FE2EC}"/>
              </a:ext>
            </a:extLst>
          </p:cNvPr>
          <p:cNvSpPr/>
          <p:nvPr/>
        </p:nvSpPr>
        <p:spPr>
          <a:xfrm>
            <a:off x="6298168" y="2214880"/>
            <a:ext cx="6096000" cy="302768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Now</a:t>
            </a:r>
          </a:p>
          <a:p>
            <a:endParaRPr lang="en-US" altLang="zh-CN" sz="2400" b="1" dirty="0">
              <a:solidFill>
                <a:srgbClr val="FF0000"/>
              </a:solidFill>
            </a:endParaRPr>
          </a:p>
          <a:p>
            <a:r>
              <a:rPr lang="en-US" altLang="zh-CN" sz="2000" dirty="0">
                <a:solidFill>
                  <a:srgbClr val="FF0000"/>
                </a:solidFill>
              </a:rPr>
              <a:t>Xerox has built a system on its Intranet. Salesmen store all the information they know about customers, especially about every transaction.</a:t>
            </a:r>
          </a:p>
          <a:p>
            <a:endParaRPr lang="en-US" altLang="zh-CN" sz="2400" b="1" dirty="0">
              <a:solidFill>
                <a:srgbClr val="FF0000"/>
              </a:solidFill>
            </a:endParaRPr>
          </a:p>
          <a:p>
            <a:endParaRPr lang="en-US" altLang="zh-CN" sz="2400" b="1" dirty="0">
              <a:solidFill>
                <a:srgbClr val="FF0000"/>
              </a:solidFill>
            </a:endParaRPr>
          </a:p>
          <a:p>
            <a:endParaRPr lang="en-US" altLang="zh-CN" sz="2000" b="1" dirty="0">
              <a:solidFill>
                <a:srgbClr val="00B0F0"/>
              </a:solidFill>
            </a:endParaRPr>
          </a:p>
        </p:txBody>
      </p:sp>
    </p:spTree>
    <p:extLst>
      <p:ext uri="{BB962C8B-B14F-4D97-AF65-F5344CB8AC3E}">
        <p14:creationId xmlns:p14="http://schemas.microsoft.com/office/powerpoint/2010/main" val="315122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81C0C079-ACED-4E85-AAF0-126BCE2A264A}"/>
              </a:ext>
            </a:extLst>
          </p:cNvPr>
          <p:cNvSpPr/>
          <p:nvPr/>
        </p:nvSpPr>
        <p:spPr>
          <a:xfrm>
            <a:off x="428307" y="34291"/>
            <a:ext cx="6563360" cy="832005"/>
          </a:xfrm>
          <a:prstGeom prst="roundRect">
            <a:avLst/>
          </a:prstGeom>
          <a:solidFill>
            <a:schemeClr val="accent4">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0000"/>
                </a:solidFill>
              </a:rPr>
              <a:t>Knowledge management of maintenance department</a:t>
            </a:r>
            <a:endParaRPr lang="en-US" altLang="zh-CN" sz="2000" b="1" dirty="0">
              <a:solidFill>
                <a:srgbClr val="FF0000"/>
              </a:solidFill>
            </a:endParaRPr>
          </a:p>
        </p:txBody>
      </p:sp>
      <p:sp>
        <p:nvSpPr>
          <p:cNvPr id="5" name="矩形 4">
            <a:extLst>
              <a:ext uri="{FF2B5EF4-FFF2-40B4-BE49-F238E27FC236}">
                <a16:creationId xmlns:a16="http://schemas.microsoft.com/office/drawing/2014/main" id="{C272BF21-2237-4CB0-819C-DE3B7C3970AE}"/>
              </a:ext>
            </a:extLst>
          </p:cNvPr>
          <p:cNvSpPr/>
          <p:nvPr/>
        </p:nvSpPr>
        <p:spPr>
          <a:xfrm>
            <a:off x="428308" y="971232"/>
            <a:ext cx="6096000" cy="2857500"/>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0000"/>
                </a:solidFill>
              </a:rPr>
              <a:t>In the past</a:t>
            </a:r>
          </a:p>
          <a:p>
            <a:endParaRPr lang="en-US" altLang="zh-CN" sz="2400" b="1" dirty="0">
              <a:solidFill>
                <a:srgbClr val="FF0000"/>
              </a:solidFill>
            </a:endParaRPr>
          </a:p>
          <a:p>
            <a:r>
              <a:rPr lang="en-US" altLang="zh-CN" sz="2000" dirty="0">
                <a:solidFill>
                  <a:schemeClr val="tx1"/>
                </a:solidFill>
              </a:rPr>
              <a:t>The relevant knowledge of maintenance department is passed by manual.</a:t>
            </a:r>
          </a:p>
          <a:p>
            <a:r>
              <a:rPr lang="en-US" altLang="zh-CN" sz="2000" dirty="0">
                <a:solidFill>
                  <a:schemeClr val="tx1"/>
                </a:solidFill>
              </a:rPr>
              <a:t>But when the manual was worked out, it was outdated.</a:t>
            </a:r>
          </a:p>
          <a:p>
            <a:endParaRPr lang="en-US" altLang="zh-CN" sz="2400" b="1" dirty="0">
              <a:solidFill>
                <a:srgbClr val="FF0000"/>
              </a:solidFill>
            </a:endParaRPr>
          </a:p>
          <a:p>
            <a:endParaRPr lang="en-US" altLang="zh-CN" sz="2400" b="1" dirty="0">
              <a:solidFill>
                <a:srgbClr val="FF0000"/>
              </a:solidFill>
            </a:endParaRPr>
          </a:p>
        </p:txBody>
      </p:sp>
      <p:sp>
        <p:nvSpPr>
          <p:cNvPr id="6" name="矩形 5">
            <a:extLst>
              <a:ext uri="{FF2B5EF4-FFF2-40B4-BE49-F238E27FC236}">
                <a16:creationId xmlns:a16="http://schemas.microsoft.com/office/drawing/2014/main" id="{90BD8476-2EBC-48CB-97F2-7270D3EF2F47}"/>
              </a:ext>
            </a:extLst>
          </p:cNvPr>
          <p:cNvSpPr/>
          <p:nvPr/>
        </p:nvSpPr>
        <p:spPr>
          <a:xfrm>
            <a:off x="428308" y="3961292"/>
            <a:ext cx="6096000" cy="2851778"/>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r>
              <a:rPr lang="en-US" altLang="zh-CN" sz="2400" b="1" dirty="0">
                <a:solidFill>
                  <a:srgbClr val="FF0000"/>
                </a:solidFill>
              </a:rPr>
              <a:t>Now</a:t>
            </a:r>
          </a:p>
          <a:p>
            <a:r>
              <a:rPr lang="en-US" altLang="zh-CN" sz="2000" dirty="0">
                <a:solidFill>
                  <a:schemeClr val="tx1"/>
                </a:solidFill>
              </a:rPr>
              <a:t>Xerox's technicians have portable computers with high-performance hypertext document service functions for diagnosing and repairing machines. Xerox has also established a system in which maintenance personnel can store new problems or methods found in the work process in time to achieve knowledge sharing and timely updating.</a:t>
            </a: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400" b="1" dirty="0">
              <a:solidFill>
                <a:srgbClr val="FF0000"/>
              </a:solidFill>
            </a:endParaRPr>
          </a:p>
          <a:p>
            <a:endParaRPr lang="en-US" altLang="zh-CN" sz="2000" b="1" dirty="0">
              <a:solidFill>
                <a:srgbClr val="00B0F0"/>
              </a:solidFill>
            </a:endParaRPr>
          </a:p>
        </p:txBody>
      </p:sp>
      <p:pic>
        <p:nvPicPr>
          <p:cNvPr id="8" name="图片 7">
            <a:extLst>
              <a:ext uri="{FF2B5EF4-FFF2-40B4-BE49-F238E27FC236}">
                <a16:creationId xmlns:a16="http://schemas.microsoft.com/office/drawing/2014/main" id="{7F3994AB-E699-4121-9BCC-AA0E41157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66" y="985044"/>
            <a:ext cx="4772025" cy="2857500"/>
          </a:xfrm>
          <a:prstGeom prst="rect">
            <a:avLst/>
          </a:prstGeom>
        </p:spPr>
      </p:pic>
      <p:pic>
        <p:nvPicPr>
          <p:cNvPr id="9" name="图片 8">
            <a:extLst>
              <a:ext uri="{FF2B5EF4-FFF2-40B4-BE49-F238E27FC236}">
                <a16:creationId xmlns:a16="http://schemas.microsoft.com/office/drawing/2014/main" id="{2D55686E-D3EC-4C67-918D-110E780A3D1F}"/>
              </a:ext>
            </a:extLst>
          </p:cNvPr>
          <p:cNvPicPr>
            <a:picLocks noChangeAspect="1"/>
          </p:cNvPicPr>
          <p:nvPr/>
        </p:nvPicPr>
        <p:blipFill>
          <a:blip r:embed="rId3"/>
          <a:stretch>
            <a:fillRect/>
          </a:stretch>
        </p:blipFill>
        <p:spPr>
          <a:xfrm>
            <a:off x="6991667" y="3870804"/>
            <a:ext cx="4772025" cy="2942266"/>
          </a:xfrm>
          <a:prstGeom prst="rect">
            <a:avLst/>
          </a:prstGeom>
        </p:spPr>
      </p:pic>
    </p:spTree>
    <p:extLst>
      <p:ext uri="{BB962C8B-B14F-4D97-AF65-F5344CB8AC3E}">
        <p14:creationId xmlns:p14="http://schemas.microsoft.com/office/powerpoint/2010/main" val="1874964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204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36310" y="467549"/>
            <a:ext cx="2860078" cy="707886"/>
          </a:xfrm>
          <a:prstGeom prst="rect">
            <a:avLst/>
          </a:prstGeom>
          <a:noFill/>
        </p:spPr>
        <p:txBody>
          <a:bodyPr wrap="none" rtlCol="0">
            <a:spAutoFit/>
          </a:bodyPr>
          <a:lstStyle/>
          <a:p>
            <a:r>
              <a:rPr lang="en-US" altLang="zh-CN" sz="4000" dirty="0">
                <a:solidFill>
                  <a:schemeClr val="bg1"/>
                </a:solidFill>
                <a:latin typeface="Times New Roman" pitchFamily="18" charset="0"/>
                <a:cs typeface="Times New Roman" pitchFamily="18" charset="0"/>
              </a:rPr>
              <a:t>CONTENTS</a:t>
            </a:r>
            <a:endParaRPr lang="zh-CN" altLang="en-US" sz="4000" dirty="0">
              <a:solidFill>
                <a:schemeClr val="bg1"/>
              </a:solidFill>
              <a:latin typeface="Times New Roman" pitchFamily="18" charset="0"/>
              <a:cs typeface="Times New Roman" pitchFamily="18" charset="0"/>
            </a:endParaRPr>
          </a:p>
        </p:txBody>
      </p:sp>
      <p:grpSp>
        <p:nvGrpSpPr>
          <p:cNvPr id="46" name="组合 45"/>
          <p:cNvGrpSpPr/>
          <p:nvPr/>
        </p:nvGrpSpPr>
        <p:grpSpPr>
          <a:xfrm>
            <a:off x="590112" y="3522151"/>
            <a:ext cx="7213161" cy="508000"/>
            <a:chOff x="1055688" y="2481944"/>
            <a:chExt cx="4205809" cy="508000"/>
          </a:xfrm>
        </p:grpSpPr>
        <p:grpSp>
          <p:nvGrpSpPr>
            <p:cNvPr id="47" name="组合 46"/>
            <p:cNvGrpSpPr/>
            <p:nvPr/>
          </p:nvGrpSpPr>
          <p:grpSpPr>
            <a:xfrm>
              <a:off x="1055688" y="2481944"/>
              <a:ext cx="4202114" cy="508000"/>
              <a:chOff x="1055688" y="2481944"/>
              <a:chExt cx="4202114" cy="508000"/>
            </a:xfrm>
          </p:grpSpPr>
          <p:sp>
            <p:nvSpPr>
              <p:cNvPr id="50" name="矩形 49"/>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2207597" y="2481944"/>
                <a:ext cx="3050205"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TextBox 19"/>
            <p:cNvSpPr txBox="1"/>
            <p:nvPr/>
          </p:nvSpPr>
          <p:spPr>
            <a:xfrm>
              <a:off x="2207597" y="2526808"/>
              <a:ext cx="305390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Times New Roman" pitchFamily="18" charset="0"/>
                  <a:cs typeface="Times New Roman" pitchFamily="18" charset="0"/>
                </a:rPr>
                <a:t>The Xerox's Management Model</a:t>
              </a:r>
              <a:endParaRPr lang="zh-CN" altLang="en-US" sz="2000" dirty="0">
                <a:solidFill>
                  <a:schemeClr val="bg1"/>
                </a:solidFill>
                <a:latin typeface="Times New Roman" pitchFamily="18" charset="0"/>
                <a:cs typeface="Times New Roman" pitchFamily="18" charset="0"/>
              </a:endParaRPr>
            </a:p>
          </p:txBody>
        </p:sp>
        <p:sp>
          <p:nvSpPr>
            <p:cNvPr id="49" name="TextBox 19"/>
            <p:cNvSpPr txBox="1"/>
            <p:nvPr/>
          </p:nvSpPr>
          <p:spPr>
            <a:xfrm>
              <a:off x="1055688" y="2545858"/>
              <a:ext cx="111497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02</a:t>
              </a:r>
              <a:endParaRPr lang="en-US" sz="2000" dirty="0">
                <a:latin typeface="Times New Roman" pitchFamily="18" charset="0"/>
                <a:cs typeface="Times New Roman" pitchFamily="18" charset="0"/>
              </a:endParaRPr>
            </a:p>
          </p:txBody>
        </p:sp>
      </p:grpSp>
      <p:grpSp>
        <p:nvGrpSpPr>
          <p:cNvPr id="52" name="组合 51"/>
          <p:cNvGrpSpPr/>
          <p:nvPr/>
        </p:nvGrpSpPr>
        <p:grpSpPr>
          <a:xfrm>
            <a:off x="590112" y="4782220"/>
            <a:ext cx="7213161" cy="508000"/>
            <a:chOff x="1055688" y="2481944"/>
            <a:chExt cx="4205809" cy="508000"/>
          </a:xfrm>
        </p:grpSpPr>
        <p:grpSp>
          <p:nvGrpSpPr>
            <p:cNvPr id="53" name="组合 52"/>
            <p:cNvGrpSpPr/>
            <p:nvPr/>
          </p:nvGrpSpPr>
          <p:grpSpPr>
            <a:xfrm>
              <a:off x="1055688" y="2481944"/>
              <a:ext cx="4205809" cy="508000"/>
              <a:chOff x="1055688" y="2481944"/>
              <a:chExt cx="4205809" cy="508000"/>
            </a:xfrm>
          </p:grpSpPr>
          <p:sp>
            <p:nvSpPr>
              <p:cNvPr id="56" name="矩形 5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2235003" y="2481944"/>
                <a:ext cx="3026494"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Box 19"/>
            <p:cNvSpPr txBox="1"/>
            <p:nvPr/>
          </p:nvSpPr>
          <p:spPr>
            <a:xfrm>
              <a:off x="2235002" y="2526808"/>
              <a:ext cx="302649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Times New Roman" pitchFamily="18" charset="0"/>
                  <a:cs typeface="Times New Roman" pitchFamily="18" charset="0"/>
                </a:rPr>
                <a:t>The Advantage of  New Management Model</a:t>
              </a:r>
              <a:endParaRPr lang="zh-CN" altLang="en-US" sz="2000" dirty="0">
                <a:solidFill>
                  <a:schemeClr val="bg1"/>
                </a:solidFill>
                <a:latin typeface="Times New Roman" pitchFamily="18" charset="0"/>
                <a:cs typeface="Times New Roman" pitchFamily="18" charset="0"/>
              </a:endParaRPr>
            </a:p>
          </p:txBody>
        </p:sp>
        <p:sp>
          <p:nvSpPr>
            <p:cNvPr id="55" name="TextBox 19"/>
            <p:cNvSpPr txBox="1"/>
            <p:nvPr/>
          </p:nvSpPr>
          <p:spPr>
            <a:xfrm>
              <a:off x="1055688" y="2545858"/>
              <a:ext cx="1179315"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03</a:t>
              </a:r>
              <a:endParaRPr lang="en-US" sz="2000" dirty="0">
                <a:latin typeface="Times New Roman" pitchFamily="18" charset="0"/>
                <a:cs typeface="Times New Roman" pitchFamily="18" charset="0"/>
              </a:endParaRPr>
            </a:p>
          </p:txBody>
        </p:sp>
      </p:grpSp>
      <p:grpSp>
        <p:nvGrpSpPr>
          <p:cNvPr id="58" name="组合 57"/>
          <p:cNvGrpSpPr/>
          <p:nvPr/>
        </p:nvGrpSpPr>
        <p:grpSpPr>
          <a:xfrm>
            <a:off x="590112" y="2354552"/>
            <a:ext cx="7213161" cy="508000"/>
            <a:chOff x="1055688" y="2481944"/>
            <a:chExt cx="4205809" cy="508000"/>
          </a:xfrm>
        </p:grpSpPr>
        <p:grpSp>
          <p:nvGrpSpPr>
            <p:cNvPr id="59" name="组合 58"/>
            <p:cNvGrpSpPr/>
            <p:nvPr/>
          </p:nvGrpSpPr>
          <p:grpSpPr>
            <a:xfrm>
              <a:off x="1055688" y="2481944"/>
              <a:ext cx="4202114" cy="508000"/>
              <a:chOff x="1055688" y="2481944"/>
              <a:chExt cx="4202114" cy="508000"/>
            </a:xfrm>
          </p:grpSpPr>
          <p:sp>
            <p:nvSpPr>
              <p:cNvPr id="62" name="矩形 6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207597" y="2481944"/>
                <a:ext cx="3050205"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19"/>
            <p:cNvSpPr txBox="1"/>
            <p:nvPr/>
          </p:nvSpPr>
          <p:spPr>
            <a:xfrm>
              <a:off x="2207597" y="2526808"/>
              <a:ext cx="305390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Times New Roman" pitchFamily="18" charset="0"/>
                  <a:cs typeface="Times New Roman" pitchFamily="18" charset="0"/>
                </a:rPr>
                <a:t>Xerox’s Current Business Process Architecture</a:t>
              </a:r>
              <a:endParaRPr lang="zh-CN" altLang="en-US" sz="2000" dirty="0">
                <a:solidFill>
                  <a:schemeClr val="bg1"/>
                </a:solidFill>
                <a:latin typeface="Times New Roman" pitchFamily="18" charset="0"/>
                <a:cs typeface="Times New Roman" pitchFamily="18" charset="0"/>
              </a:endParaRPr>
            </a:p>
          </p:txBody>
        </p:sp>
        <p:sp>
          <p:nvSpPr>
            <p:cNvPr id="61" name="TextBox 19"/>
            <p:cNvSpPr txBox="1"/>
            <p:nvPr/>
          </p:nvSpPr>
          <p:spPr>
            <a:xfrm>
              <a:off x="1055688" y="2545858"/>
              <a:ext cx="111497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Times New Roman" pitchFamily="18" charset="0"/>
                  <a:cs typeface="Times New Roman" pitchFamily="18" charset="0"/>
                </a:rPr>
                <a:t>Part 01</a:t>
              </a:r>
              <a:endParaRPr lang="en-US" sz="2000" dirty="0">
                <a:latin typeface="Times New Roman" pitchFamily="18" charset="0"/>
                <a:cs typeface="Times New Roman" pitchFamily="18" charset="0"/>
              </a:endParaRPr>
            </a:p>
          </p:txBody>
        </p:sp>
      </p:grpSp>
      <p:sp>
        <p:nvSpPr>
          <p:cNvPr id="3" name="TextBox 2"/>
          <p:cNvSpPr txBox="1"/>
          <p:nvPr/>
        </p:nvSpPr>
        <p:spPr>
          <a:xfrm>
            <a:off x="8781143" y="821492"/>
            <a:ext cx="3251200" cy="400110"/>
          </a:xfrm>
          <a:prstGeom prst="rect">
            <a:avLst/>
          </a:prstGeom>
          <a:noFill/>
        </p:spPr>
        <p:txBody>
          <a:bodyPr wrap="square" rtlCol="0">
            <a:spAutoFit/>
          </a:bodyPr>
          <a:lstStyle/>
          <a:p>
            <a:r>
              <a:rPr lang="en-US" altLang="zh-CN" sz="2000" b="1" dirty="0">
                <a:solidFill>
                  <a:schemeClr val="bg1"/>
                </a:solidFill>
                <a:latin typeface="Times New Roman" pitchFamily="18" charset="0"/>
                <a:cs typeface="Times New Roman" pitchFamily="18" charset="0"/>
              </a:rPr>
              <a:t>WANG </a:t>
            </a:r>
            <a:r>
              <a:rPr lang="en-US" altLang="zh-CN" sz="2000" b="1" dirty="0" err="1">
                <a:solidFill>
                  <a:schemeClr val="bg1"/>
                </a:solidFill>
                <a:latin typeface="Times New Roman" pitchFamily="18" charset="0"/>
                <a:cs typeface="Times New Roman" pitchFamily="18" charset="0"/>
              </a:rPr>
              <a:t>Yuxiang</a:t>
            </a:r>
            <a:endParaRPr lang="zh-CN" alt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79449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7"/>
          <p:cNvSpPr/>
          <p:nvPr/>
        </p:nvSpPr>
        <p:spPr>
          <a:xfrm>
            <a:off x="577525" y="396769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7"/>
          <p:cNvSpPr/>
          <p:nvPr/>
        </p:nvSpPr>
        <p:spPr>
          <a:xfrm>
            <a:off x="577525" y="2889552"/>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08528" y="1768323"/>
            <a:ext cx="3614056"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Basic structure in current situation</a:t>
            </a:r>
            <a:endParaRPr lang="zh-CN" altLang="en-US" sz="2000" dirty="0">
              <a:latin typeface="Times New Roman" pitchFamily="18" charset="0"/>
              <a:cs typeface="Times New Roman" pitchFamily="18" charset="0"/>
            </a:endParaRPr>
          </a:p>
        </p:txBody>
      </p:sp>
      <p:pic>
        <p:nvPicPr>
          <p:cNvPr id="9" name="图片 8"/>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Lst>
          </a:blip>
          <a:stretch>
            <a:fillRect/>
          </a:stretch>
        </p:blipFill>
        <p:spPr>
          <a:xfrm>
            <a:off x="4644570" y="696686"/>
            <a:ext cx="7547430" cy="6161313"/>
          </a:xfrm>
          <a:prstGeom prst="rect">
            <a:avLst/>
          </a:prstGeom>
          <a:ln>
            <a:noFill/>
          </a:ln>
          <a:effectLst>
            <a:softEdge rad="112500"/>
          </a:effectLst>
        </p:spPr>
      </p:pic>
      <p:sp>
        <p:nvSpPr>
          <p:cNvPr id="10" name="矩形: 圆角 7"/>
          <p:cNvSpPr/>
          <p:nvPr/>
        </p:nvSpPr>
        <p:spPr>
          <a:xfrm>
            <a:off x="573100" y="176832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8"/>
          <p:cNvSpPr/>
          <p:nvPr/>
        </p:nvSpPr>
        <p:spPr>
          <a:xfrm>
            <a:off x="677538" y="2989565"/>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7"/>
          <p:cNvSpPr/>
          <p:nvPr/>
        </p:nvSpPr>
        <p:spPr>
          <a:xfrm>
            <a:off x="680895" y="4067706"/>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4" name="矩形 13"/>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0" y="130629"/>
            <a:ext cx="8011886" cy="707886"/>
          </a:xfrm>
          <a:prstGeom prst="rect">
            <a:avLst/>
          </a:prstGeom>
          <a:noFill/>
        </p:spPr>
        <p:txBody>
          <a:bodyPr wrap="square" rtlCol="0">
            <a:spAutoFit/>
          </a:bodyPr>
          <a:lstStyle/>
          <a:p>
            <a:r>
              <a:rPr lang="en-US" altLang="zh-CN" sz="2000" b="1" dirty="0">
                <a:solidFill>
                  <a:schemeClr val="bg1"/>
                </a:solidFill>
                <a:latin typeface="Times New Roman" pitchFamily="18" charset="0"/>
                <a:cs typeface="Times New Roman" pitchFamily="18" charset="0"/>
              </a:rPr>
              <a:t> </a:t>
            </a:r>
            <a:r>
              <a:rPr lang="en-US" altLang="zh-CN" sz="2000" dirty="0">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01 </a:t>
            </a:r>
            <a:r>
              <a:rPr lang="en-US" altLang="zh-CN" sz="2000" b="1" dirty="0">
                <a:solidFill>
                  <a:schemeClr val="bg1"/>
                </a:solidFill>
                <a:latin typeface="Times New Roman" pitchFamily="18" charset="0"/>
                <a:cs typeface="Times New Roman" pitchFamily="18" charset="0"/>
              </a:rPr>
              <a:t> Xerox’s Current Business Process Architecture</a:t>
            </a:r>
            <a:endParaRPr lang="zh-CN" altLang="en-US" sz="2000" b="1" dirty="0">
              <a:solidFill>
                <a:schemeClr val="bg1"/>
              </a:solidFill>
              <a:latin typeface="Times New Roman" pitchFamily="18" charset="0"/>
              <a:cs typeface="Times New Roman" pitchFamily="18" charset="0"/>
            </a:endParaRPr>
          </a:p>
          <a:p>
            <a:endParaRPr lang="zh-CN" altLang="en-US" sz="2000" b="1" dirty="0">
              <a:latin typeface="Times New Roman" pitchFamily="18" charset="0"/>
              <a:cs typeface="Times New Roman" pitchFamily="18" charset="0"/>
            </a:endParaRPr>
          </a:p>
        </p:txBody>
      </p:sp>
      <p:sp>
        <p:nvSpPr>
          <p:cNvPr id="2" name="TextBox 1"/>
          <p:cNvSpPr txBox="1"/>
          <p:nvPr/>
        </p:nvSpPr>
        <p:spPr>
          <a:xfrm>
            <a:off x="1030514" y="2889552"/>
            <a:ext cx="3785811"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Problems in Xerox’s business management process</a:t>
            </a:r>
            <a:endParaRPr lang="zh-CN" altLang="en-US" sz="2000" dirty="0">
              <a:latin typeface="Times New Roman" pitchFamily="18" charset="0"/>
              <a:cs typeface="Times New Roman" pitchFamily="18" charset="0"/>
            </a:endParaRPr>
          </a:p>
        </p:txBody>
      </p:sp>
      <p:sp>
        <p:nvSpPr>
          <p:cNvPr id="18" name="椭圆 3"/>
          <p:cNvSpPr/>
          <p:nvPr/>
        </p:nvSpPr>
        <p:spPr>
          <a:xfrm>
            <a:off x="673112" y="1868336"/>
            <a:ext cx="227507" cy="235402"/>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TextBox 2"/>
          <p:cNvSpPr txBox="1"/>
          <p:nvPr/>
        </p:nvSpPr>
        <p:spPr>
          <a:xfrm>
            <a:off x="1030514" y="3967693"/>
            <a:ext cx="3614056" cy="163121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The company executives decided to optimize the Xerox business structure and rationally arrange human resources to improve the company's current situation.</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24912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a:grayscl/>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644571" y="696686"/>
            <a:ext cx="7547428" cy="6161314"/>
          </a:xfrm>
          <a:prstGeom prst="rect">
            <a:avLst/>
          </a:prstGeom>
          <a:ln>
            <a:noFill/>
          </a:ln>
          <a:effectLst>
            <a:softEdge rad="112500"/>
          </a:effectLst>
        </p:spPr>
      </p:pic>
      <p:sp>
        <p:nvSpPr>
          <p:cNvPr id="7" name="矩形 6"/>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0" y="130628"/>
            <a:ext cx="5602514" cy="707886"/>
          </a:xfrm>
          <a:prstGeom prst="rect">
            <a:avLst/>
          </a:prstGeom>
          <a:noFill/>
        </p:spPr>
        <p:txBody>
          <a:bodyPr wrap="square" rtlCol="0">
            <a:spAutoFit/>
          </a:bodyPr>
          <a:lstStyle/>
          <a:p>
            <a:r>
              <a:rPr lang="en-US" altLang="zh-CN" sz="2000" b="1" dirty="0">
                <a:solidFill>
                  <a:schemeClr val="bg1"/>
                </a:solidFill>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02  </a:t>
            </a:r>
            <a:r>
              <a:rPr lang="en-US" altLang="zh-CN" sz="2000" b="1" dirty="0">
                <a:solidFill>
                  <a:schemeClr val="bg1"/>
                </a:solidFill>
                <a:latin typeface="Times New Roman" pitchFamily="18" charset="0"/>
                <a:cs typeface="Times New Roman" pitchFamily="18" charset="0"/>
              </a:rPr>
              <a:t>The Xerox's Management Model</a:t>
            </a:r>
            <a:endParaRPr lang="zh-CN" altLang="en-US" sz="2000" b="1" dirty="0">
              <a:solidFill>
                <a:schemeClr val="bg1"/>
              </a:solidFill>
              <a:latin typeface="Times New Roman" pitchFamily="18" charset="0"/>
              <a:cs typeface="Times New Roman" pitchFamily="18" charset="0"/>
            </a:endParaRPr>
          </a:p>
          <a:p>
            <a:endParaRPr lang="zh-CN" altLang="en-US" sz="2000" b="1" dirty="0">
              <a:latin typeface="Times New Roman" pitchFamily="18" charset="0"/>
              <a:cs typeface="Times New Roman" pitchFamily="18" charset="0"/>
            </a:endParaRPr>
          </a:p>
        </p:txBody>
      </p:sp>
      <p:sp>
        <p:nvSpPr>
          <p:cNvPr id="11" name="矩形: 圆角 7"/>
          <p:cNvSpPr/>
          <p:nvPr/>
        </p:nvSpPr>
        <p:spPr>
          <a:xfrm>
            <a:off x="573100" y="1768323"/>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8"/>
          <p:cNvSpPr/>
          <p:nvPr/>
        </p:nvSpPr>
        <p:spPr>
          <a:xfrm>
            <a:off x="647861" y="1868336"/>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extBox 14"/>
          <p:cNvSpPr txBox="1"/>
          <p:nvPr/>
        </p:nvSpPr>
        <p:spPr>
          <a:xfrm>
            <a:off x="1008528" y="3967693"/>
            <a:ext cx="3636043" cy="369332"/>
          </a:xfrm>
          <a:prstGeom prst="rect">
            <a:avLst/>
          </a:prstGeom>
          <a:noFill/>
        </p:spPr>
        <p:txBody>
          <a:bodyPr wrap="square" rtlCol="0">
            <a:spAutoFit/>
          </a:bodyPr>
          <a:lstStyle/>
          <a:p>
            <a:endParaRPr lang="zh-CN" altLang="en-US" dirty="0"/>
          </a:p>
        </p:txBody>
      </p:sp>
      <p:sp>
        <p:nvSpPr>
          <p:cNvPr id="17" name="TextBox 16"/>
          <p:cNvSpPr txBox="1"/>
          <p:nvPr/>
        </p:nvSpPr>
        <p:spPr>
          <a:xfrm>
            <a:off x="1008528" y="1768323"/>
            <a:ext cx="3661336" cy="2246769"/>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The framework puts human resources in a vital part and becomes a process directly managed by the company's leaders, and then based on the state of human resources to get an overview of other three parts.</a:t>
            </a:r>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501690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7"/>
          <p:cNvSpPr/>
          <p:nvPr/>
        </p:nvSpPr>
        <p:spPr>
          <a:xfrm>
            <a:off x="638275" y="4765515"/>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192000" cy="6966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1073703" y="1320016"/>
            <a:ext cx="10661097" cy="707886"/>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The model simplifies the operation of the business, it provides us with a logical framework to integrate and connect all activities and initiatives we need to manage.</a:t>
            </a:r>
            <a:endParaRPr lang="zh-CN" altLang="en-US" sz="2000" dirty="0">
              <a:latin typeface="Times New Roman" pitchFamily="18" charset="0"/>
              <a:cs typeface="Times New Roman" pitchFamily="18" charset="0"/>
            </a:endParaRPr>
          </a:p>
        </p:txBody>
      </p:sp>
      <p:sp>
        <p:nvSpPr>
          <p:cNvPr id="7" name="矩形: 圆角 7"/>
          <p:cNvSpPr/>
          <p:nvPr/>
        </p:nvSpPr>
        <p:spPr>
          <a:xfrm>
            <a:off x="638275" y="1295008"/>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
          <p:cNvSpPr/>
          <p:nvPr/>
        </p:nvSpPr>
        <p:spPr>
          <a:xfrm>
            <a:off x="738288" y="1395021"/>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圆角 7"/>
          <p:cNvSpPr/>
          <p:nvPr/>
        </p:nvSpPr>
        <p:spPr>
          <a:xfrm>
            <a:off x="638071" y="2866944"/>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0" y="148288"/>
            <a:ext cx="6545943" cy="400110"/>
          </a:xfrm>
          <a:prstGeom prst="rect">
            <a:avLst/>
          </a:prstGeom>
          <a:noFill/>
        </p:spPr>
        <p:txBody>
          <a:bodyPr wrap="square" rtlCol="0">
            <a:spAutoFit/>
          </a:bodyPr>
          <a:lstStyle/>
          <a:p>
            <a:r>
              <a:rPr lang="en-US" altLang="zh-CN" sz="2000" b="1" dirty="0">
                <a:solidFill>
                  <a:schemeClr val="bg1"/>
                </a:solidFill>
                <a:latin typeface="Times New Roman" pitchFamily="18" charset="0"/>
                <a:cs typeface="Times New Roman" pitchFamily="18" charset="0"/>
              </a:rPr>
              <a:t>  </a:t>
            </a:r>
            <a:r>
              <a:rPr lang="en-US" altLang="zh-CN" sz="2000" dirty="0">
                <a:solidFill>
                  <a:schemeClr val="bg1"/>
                </a:solidFill>
                <a:latin typeface="Times New Roman" pitchFamily="18" charset="0"/>
                <a:cs typeface="Times New Roman" pitchFamily="18" charset="0"/>
              </a:rPr>
              <a:t>Part 03  </a:t>
            </a:r>
            <a:r>
              <a:rPr lang="en-US" altLang="zh-CN" sz="2000" b="1" dirty="0">
                <a:solidFill>
                  <a:schemeClr val="bg1"/>
                </a:solidFill>
                <a:latin typeface="Times New Roman" pitchFamily="18" charset="0"/>
                <a:cs typeface="Times New Roman" pitchFamily="18" charset="0"/>
              </a:rPr>
              <a:t>The Advantage of  New Management Model</a:t>
            </a:r>
            <a:endParaRPr lang="zh-CN" altLang="en-US" sz="2000" b="1" dirty="0">
              <a:solidFill>
                <a:schemeClr val="bg1"/>
              </a:solidFill>
              <a:latin typeface="Times New Roman" pitchFamily="18" charset="0"/>
              <a:cs typeface="Times New Roman" pitchFamily="18" charset="0"/>
            </a:endParaRPr>
          </a:p>
        </p:txBody>
      </p:sp>
      <p:sp>
        <p:nvSpPr>
          <p:cNvPr id="12" name="椭圆 9"/>
          <p:cNvSpPr/>
          <p:nvPr/>
        </p:nvSpPr>
        <p:spPr>
          <a:xfrm>
            <a:off x="736603" y="4865527"/>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7"/>
          <p:cNvSpPr/>
          <p:nvPr/>
        </p:nvSpPr>
        <p:spPr>
          <a:xfrm>
            <a:off x="737257" y="2966957"/>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3" name="TextBox 2"/>
          <p:cNvSpPr txBox="1"/>
          <p:nvPr/>
        </p:nvSpPr>
        <p:spPr>
          <a:xfrm>
            <a:off x="1149902" y="2866944"/>
            <a:ext cx="10508697" cy="1323439"/>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The model enhances organizational efficiency. It uses human resources as the main aspect to control the entire company's business. Besides, it can make the company's personnel arrangement more reasonable and efficient, and reduce staff redundancy and improve work efficiency as much as possible.</a:t>
            </a:r>
            <a:endParaRPr lang="zh-CN" altLang="en-US" sz="2000" dirty="0">
              <a:latin typeface="Times New Roman" pitchFamily="18" charset="0"/>
              <a:cs typeface="Times New Roman" pitchFamily="18" charset="0"/>
            </a:endParaRPr>
          </a:p>
        </p:txBody>
      </p:sp>
      <p:sp>
        <p:nvSpPr>
          <p:cNvPr id="4" name="TextBox 3"/>
          <p:cNvSpPr txBox="1"/>
          <p:nvPr/>
        </p:nvSpPr>
        <p:spPr>
          <a:xfrm>
            <a:off x="1149902" y="4765515"/>
            <a:ext cx="10584898" cy="1323439"/>
          </a:xfrm>
          <a:prstGeom prst="rect">
            <a:avLst/>
          </a:prstGeom>
          <a:noFill/>
        </p:spPr>
        <p:txBody>
          <a:bodyPr wrap="square" rtlCol="0">
            <a:spAutoFit/>
          </a:bodyPr>
          <a:lstStyle/>
          <a:p>
            <a:r>
              <a:rPr lang="en-US" altLang="zh-CN" sz="2000" dirty="0">
                <a:latin typeface="Times New Roman" pitchFamily="18" charset="0"/>
                <a:cs typeface="Times New Roman" pitchFamily="18" charset="0"/>
              </a:rPr>
              <a:t>The model focuses on implementation. The company often don't pay enough attention to implementation. This is a weakness. This model pay more attention to every status of the process and give response measures, and also make a reasonable distribution of the employees.</a:t>
            </a:r>
            <a:endParaRPr lang="zh-CN" altLang="zh-CN" sz="2000" dirty="0">
              <a:latin typeface="Times New Roman" pitchFamily="18" charset="0"/>
              <a:cs typeface="Times New Roman" pitchFamily="18" charset="0"/>
            </a:endParaRPr>
          </a:p>
          <a:p>
            <a:endParaRPr lang="zh-CN"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1872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05275" y="561975"/>
            <a:ext cx="7524750" cy="57340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581051" y="4849314"/>
            <a:ext cx="2279490" cy="757706"/>
            <a:chOff x="2292856" y="3022067"/>
            <a:chExt cx="2279490" cy="757706"/>
          </a:xfrm>
        </p:grpSpPr>
        <p:sp>
          <p:nvSpPr>
            <p:cNvPr id="11" name="文本框 10"/>
            <p:cNvSpPr txBox="1"/>
            <p:nvPr/>
          </p:nvSpPr>
          <p:spPr>
            <a:xfrm>
              <a:off x="2292856" y="3022067"/>
              <a:ext cx="2279490" cy="523220"/>
            </a:xfrm>
            <a:prstGeom prst="rect">
              <a:avLst/>
            </a:prstGeom>
            <a:noFill/>
          </p:spPr>
          <p:txBody>
            <a:bodyPr wrap="none" rtlCol="0">
              <a:spAutoFit/>
              <a:scene3d>
                <a:camera prst="orthographicFront"/>
                <a:lightRig rig="threePt" dir="t"/>
              </a:scene3d>
              <a:sp3d contourW="12700"/>
            </a:bodyPr>
            <a:lstStyle/>
            <a:p>
              <a:pPr algn="r"/>
              <a:r>
                <a:rPr lang="en-US" altLang="zh-CN" sz="2800" b="1" dirty="0">
                  <a:solidFill>
                    <a:schemeClr val="bg1"/>
                  </a:solidFill>
                </a:rPr>
                <a:t>Comparison</a:t>
              </a:r>
              <a:endParaRPr lang="zh-CN" altLang="en-US" sz="2800" b="1" dirty="0">
                <a:solidFill>
                  <a:schemeClr val="bg1"/>
                </a:solidFill>
              </a:endParaRPr>
            </a:p>
          </p:txBody>
        </p:sp>
        <p:sp>
          <p:nvSpPr>
            <p:cNvPr id="12" name="文本框 11"/>
            <p:cNvSpPr txBox="1"/>
            <p:nvPr/>
          </p:nvSpPr>
          <p:spPr>
            <a:xfrm>
              <a:off x="4387680" y="3518163"/>
              <a:ext cx="184666" cy="261610"/>
            </a:xfrm>
            <a:prstGeom prst="rect">
              <a:avLst/>
            </a:prstGeom>
            <a:noFill/>
          </p:spPr>
          <p:txBody>
            <a:bodyPr wrap="none" rtlCol="0">
              <a:spAutoFit/>
              <a:scene3d>
                <a:camera prst="orthographicFront"/>
                <a:lightRig rig="threePt" dir="t"/>
              </a:scene3d>
              <a:sp3d contourW="12700"/>
            </a:bodyPr>
            <a:lstStyle/>
            <a:p>
              <a:pPr algn="r"/>
              <a:endParaRPr lang="zh-CN" altLang="en-US" sz="1100" dirty="0">
                <a:solidFill>
                  <a:schemeClr val="bg1"/>
                </a:solidFill>
              </a:endParaRPr>
            </a:p>
          </p:txBody>
        </p:sp>
      </p:grpSp>
      <p:sp>
        <p:nvSpPr>
          <p:cNvPr id="10" name="文本框 9"/>
          <p:cNvSpPr txBox="1"/>
          <p:nvPr/>
        </p:nvSpPr>
        <p:spPr>
          <a:xfrm>
            <a:off x="9530360" y="3510867"/>
            <a:ext cx="1441420" cy="1446550"/>
          </a:xfrm>
          <a:prstGeom prst="rect">
            <a:avLst/>
          </a:prstGeom>
          <a:noFill/>
        </p:spPr>
        <p:txBody>
          <a:bodyPr wrap="none" rtlCol="0">
            <a:spAutoFit/>
            <a:scene3d>
              <a:camera prst="orthographicFront"/>
              <a:lightRig rig="threePt" dir="t"/>
            </a:scene3d>
            <a:sp3d contourW="12700"/>
          </a:bodyPr>
          <a:lstStyle/>
          <a:p>
            <a:pPr algn="r"/>
            <a:r>
              <a:rPr lang="en-US" altLang="zh-CN" sz="8800" b="1" dirty="0">
                <a:solidFill>
                  <a:schemeClr val="bg1"/>
                </a:solidFill>
              </a:rPr>
              <a:t>05</a:t>
            </a:r>
            <a:endParaRPr lang="zh-CN" altLang="en-US" sz="8800" b="1" dirty="0">
              <a:solidFill>
                <a:schemeClr val="bg1"/>
              </a:solidFill>
            </a:endParaRPr>
          </a:p>
        </p:txBody>
      </p:sp>
      <p:pic>
        <p:nvPicPr>
          <p:cNvPr id="17" name="图片占位符 16"/>
          <p:cNvPicPr>
            <a:picLocks noGrp="1" noChangeAspect="1"/>
          </p:cNvPicPr>
          <p:nvPr>
            <p:ph type="pic" sz="quarter" idx="10"/>
          </p:nvPr>
        </p:nvPicPr>
        <p:blipFill>
          <a:blip r:embed="rId3" cstate="print">
            <a:grayscl/>
            <a:extLst>
              <a:ext uri="{28A0092B-C50C-407E-A947-70E740481C1C}">
                <a14:useLocalDpi xmlns:a14="http://schemas.microsoft.com/office/drawing/2010/main" val="0"/>
              </a:ext>
            </a:extLst>
          </a:blip>
          <a:srcRect t="10197" b="10197"/>
          <a:stretch>
            <a:fillRect/>
          </a:stretch>
        </p:blipFill>
        <p:spPr/>
      </p:pic>
      <p:pic>
        <p:nvPicPr>
          <p:cNvPr id="19" name="图片占位符 18"/>
          <p:cNvPicPr>
            <a:picLocks noGrp="1" noChangeAspect="1"/>
          </p:cNvPicPr>
          <p:nvPr>
            <p:ph type="pic" sz="quarter" idx="11"/>
          </p:nvPr>
        </p:nvPicPr>
        <p:blipFill>
          <a:blip r:embed="rId4" cstate="print">
            <a:grayscl/>
            <a:extLst>
              <a:ext uri="{28A0092B-C50C-407E-A947-70E740481C1C}">
                <a14:useLocalDpi xmlns:a14="http://schemas.microsoft.com/office/drawing/2010/main" val="0"/>
              </a:ext>
            </a:extLst>
          </a:blip>
          <a:srcRect t="10161" b="10161"/>
          <a:stretch>
            <a:fillRect/>
          </a:stretch>
        </p:blipFill>
        <p:spPr/>
      </p:pic>
      <p:pic>
        <p:nvPicPr>
          <p:cNvPr id="21" name="图片占位符 2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10197" b="10197"/>
          <a:stretch>
            <a:fillRect/>
          </a:stretch>
        </p:blipFill>
        <p:spPr/>
      </p:pic>
    </p:spTree>
    <p:extLst>
      <p:ext uri="{BB962C8B-B14F-4D97-AF65-F5344CB8AC3E}">
        <p14:creationId xmlns:p14="http://schemas.microsoft.com/office/powerpoint/2010/main" val="195816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27</a:t>
            </a:fld>
            <a:endParaRPr lang="zh-CN" altLang="en-US" dirty="0"/>
          </a:p>
        </p:txBody>
      </p:sp>
      <p:pic>
        <p:nvPicPr>
          <p:cNvPr id="9" name="图片 8"/>
          <p:cNvPicPr>
            <a:picLocks noChangeAspect="1"/>
          </p:cNvPicPr>
          <p:nvPr/>
        </p:nvPicPr>
        <p:blipFill>
          <a:blip r:embed="rId3"/>
          <a:stretch>
            <a:fillRect/>
          </a:stretch>
        </p:blipFill>
        <p:spPr>
          <a:xfrm>
            <a:off x="1955800" y="1143000"/>
            <a:ext cx="8280400" cy="4559300"/>
          </a:xfrm>
          <a:prstGeom prst="rect">
            <a:avLst/>
          </a:prstGeom>
        </p:spPr>
      </p:pic>
    </p:spTree>
    <p:extLst>
      <p:ext uri="{BB962C8B-B14F-4D97-AF65-F5344CB8AC3E}">
        <p14:creationId xmlns:p14="http://schemas.microsoft.com/office/powerpoint/2010/main" val="2222628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28</a:t>
            </a:fld>
            <a:endParaRPr lang="zh-CN" altLang="en-US" dirty="0"/>
          </a:p>
        </p:txBody>
      </p:sp>
      <p:pic>
        <p:nvPicPr>
          <p:cNvPr id="3" name="图片 2"/>
          <p:cNvPicPr>
            <a:picLocks noChangeAspect="1"/>
          </p:cNvPicPr>
          <p:nvPr/>
        </p:nvPicPr>
        <p:blipFill>
          <a:blip r:embed="rId3"/>
          <a:stretch>
            <a:fillRect/>
          </a:stretch>
        </p:blipFill>
        <p:spPr>
          <a:xfrm>
            <a:off x="1308052" y="1312612"/>
            <a:ext cx="9527950" cy="4326913"/>
          </a:xfrm>
          <a:prstGeom prst="rect">
            <a:avLst/>
          </a:prstGeom>
        </p:spPr>
      </p:pic>
    </p:spTree>
    <p:extLst>
      <p:ext uri="{BB962C8B-B14F-4D97-AF65-F5344CB8AC3E}">
        <p14:creationId xmlns:p14="http://schemas.microsoft.com/office/powerpoint/2010/main" val="3849926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29</a:t>
            </a:fld>
            <a:endParaRPr lang="zh-CN" altLang="en-US" dirty="0"/>
          </a:p>
        </p:txBody>
      </p:sp>
      <p:pic>
        <p:nvPicPr>
          <p:cNvPr id="5" name="图片 4"/>
          <p:cNvPicPr>
            <a:picLocks noChangeAspect="1"/>
          </p:cNvPicPr>
          <p:nvPr/>
        </p:nvPicPr>
        <p:blipFill>
          <a:blip r:embed="rId3"/>
          <a:stretch>
            <a:fillRect/>
          </a:stretch>
        </p:blipFill>
        <p:spPr>
          <a:xfrm>
            <a:off x="2070100" y="1307348"/>
            <a:ext cx="8039100" cy="4305300"/>
          </a:xfrm>
          <a:prstGeom prst="rect">
            <a:avLst/>
          </a:prstGeom>
        </p:spPr>
      </p:pic>
    </p:spTree>
    <p:extLst>
      <p:ext uri="{BB962C8B-B14F-4D97-AF65-F5344CB8AC3E}">
        <p14:creationId xmlns:p14="http://schemas.microsoft.com/office/powerpoint/2010/main" val="390765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687" y="1900918"/>
            <a:ext cx="10080625" cy="30561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1999</a:t>
            </a:r>
            <a:endParaRPr lang="zh-CN" altLang="en-US" dirty="0"/>
          </a:p>
        </p:txBody>
      </p:sp>
      <p:sp>
        <p:nvSpPr>
          <p:cNvPr id="4" name="矩形: 圆角 3"/>
          <p:cNvSpPr/>
          <p:nvPr/>
        </p:nvSpPr>
        <p:spPr>
          <a:xfrm>
            <a:off x="9049657"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
          <p:cNvSpPr/>
          <p:nvPr/>
        </p:nvSpPr>
        <p:spPr>
          <a:xfrm>
            <a:off x="9149670" y="5362849"/>
            <a:ext cx="235402" cy="235401"/>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圆角 7"/>
          <p:cNvSpPr/>
          <p:nvPr/>
        </p:nvSpPr>
        <p:spPr>
          <a:xfrm>
            <a:off x="9565640"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8"/>
          <p:cNvSpPr/>
          <p:nvPr/>
        </p:nvSpPr>
        <p:spPr>
          <a:xfrm>
            <a:off x="9665653" y="5362849"/>
            <a:ext cx="235402" cy="23540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矩形: 圆角 10"/>
          <p:cNvSpPr/>
          <p:nvPr/>
        </p:nvSpPr>
        <p:spPr>
          <a:xfrm>
            <a:off x="10081623"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1"/>
          <p:cNvSpPr/>
          <p:nvPr/>
        </p:nvSpPr>
        <p:spPr>
          <a:xfrm>
            <a:off x="10181636" y="5363975"/>
            <a:ext cx="235402" cy="233149"/>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圆角 13"/>
          <p:cNvSpPr/>
          <p:nvPr/>
        </p:nvSpPr>
        <p:spPr>
          <a:xfrm>
            <a:off x="10597606"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4"/>
          <p:cNvSpPr/>
          <p:nvPr/>
        </p:nvSpPr>
        <p:spPr>
          <a:xfrm>
            <a:off x="10716767" y="5362849"/>
            <a:ext cx="197107" cy="23540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8" name="组合 27"/>
          <p:cNvGrpSpPr/>
          <p:nvPr/>
        </p:nvGrpSpPr>
        <p:grpSpPr>
          <a:xfrm>
            <a:off x="8533674" y="5262836"/>
            <a:ext cx="435428" cy="435428"/>
            <a:chOff x="8533674" y="5262836"/>
            <a:chExt cx="435428" cy="435428"/>
          </a:xfrm>
        </p:grpSpPr>
        <p:sp>
          <p:nvSpPr>
            <p:cNvPr id="29" name="矩形: 圆角 28"/>
            <p:cNvSpPr/>
            <p:nvPr/>
          </p:nvSpPr>
          <p:spPr>
            <a:xfrm>
              <a:off x="8533674" y="5262836"/>
              <a:ext cx="435428" cy="435428"/>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7"/>
            <p:cNvSpPr/>
            <p:nvPr/>
          </p:nvSpPr>
          <p:spPr>
            <a:xfrm>
              <a:off x="8641423" y="5362849"/>
              <a:ext cx="219929" cy="235402"/>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3"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Problems</a:t>
            </a:r>
            <a:endParaRPr lang="en-US" sz="3200" b="1" dirty="0">
              <a:latin typeface="+mn-ea"/>
            </a:endParaRPr>
          </a:p>
        </p:txBody>
      </p:sp>
      <p:sp>
        <p:nvSpPr>
          <p:cNvPr id="25" name="灯片编号占位符 24"/>
          <p:cNvSpPr>
            <a:spLocks noGrp="1"/>
          </p:cNvSpPr>
          <p:nvPr>
            <p:ph type="sldNum" sz="quarter" idx="10"/>
          </p:nvPr>
        </p:nvSpPr>
        <p:spPr/>
        <p:txBody>
          <a:bodyPr/>
          <a:lstStyle/>
          <a:p>
            <a:fld id="{1E5B29A9-5820-46BE-83DA-BE1F926704E3}" type="slidenum">
              <a:rPr lang="zh-CN" altLang="en-US" smtClean="0"/>
              <a:pPr/>
              <a:t>3</a:t>
            </a:fld>
            <a:endParaRPr lang="zh-CN" altLang="en-US" dirty="0"/>
          </a:p>
        </p:txBody>
      </p:sp>
      <p:sp>
        <p:nvSpPr>
          <p:cNvPr id="6" name="文本框 5">
            <a:extLst>
              <a:ext uri="{FF2B5EF4-FFF2-40B4-BE49-F238E27FC236}">
                <a16:creationId xmlns:a16="http://schemas.microsoft.com/office/drawing/2014/main" id="{39D5200D-08E8-4AB1-BE38-B032C65A1686}"/>
              </a:ext>
            </a:extLst>
          </p:cNvPr>
          <p:cNvSpPr txBox="1"/>
          <p:nvPr/>
        </p:nvSpPr>
        <p:spPr>
          <a:xfrm>
            <a:off x="1533525" y="2090172"/>
            <a:ext cx="9064081" cy="2677656"/>
          </a:xfrm>
          <a:prstGeom prst="rect">
            <a:avLst/>
          </a:prstGeom>
          <a:noFill/>
        </p:spPr>
        <p:txBody>
          <a:bodyPr wrap="square" rtlCol="0">
            <a:spAutoFit/>
          </a:bodyPr>
          <a:lstStyle/>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1999</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1999, Canon made a great success in the European and American market with a price less than 15% of Xerox. </a:t>
            </a:r>
          </a:p>
          <a:p>
            <a:endParaRPr lang="en-US" altLang="zh-CN" sz="24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2000</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2000, Xerox found itself on the brink of bankruptcy and faced a series of problems. </a:t>
            </a:r>
          </a:p>
          <a:p>
            <a:endParaRPr lang="en-US" altLang="zh-CN" sz="2400" dirty="0">
              <a:solidFill>
                <a:schemeClr val="bg2">
                  <a:lumMod val="25000"/>
                </a:schemeClr>
              </a:solidFill>
              <a:latin typeface="Times New Roman" panose="02020603050405020304" pitchFamily="18" charset="0"/>
              <a:cs typeface="Times New Roman" panose="02020603050405020304" pitchFamily="18" charset="0"/>
            </a:endParaRPr>
          </a:p>
          <a:p>
            <a:r>
              <a:rPr lang="en-US" altLang="zh-CN" sz="2400" b="1" dirty="0">
                <a:solidFill>
                  <a:schemeClr val="bg2">
                    <a:lumMod val="25000"/>
                  </a:schemeClr>
                </a:solidFill>
                <a:latin typeface="Times New Roman" panose="02020603050405020304" pitchFamily="18" charset="0"/>
                <a:cs typeface="Times New Roman" panose="02020603050405020304" pitchFamily="18" charset="0"/>
              </a:rPr>
              <a:t>2001</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In 2001, the stock price of Xerox fell and fell, into a serious loss.</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567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34"/>
          <p:cNvSpPr>
            <a:spLocks noGrp="1"/>
          </p:cNvSpPr>
          <p:nvPr>
            <p:ph type="sldNum" sz="quarter" idx="4"/>
          </p:nvPr>
        </p:nvSpPr>
        <p:spPr/>
        <p:txBody>
          <a:bodyPr/>
          <a:lstStyle/>
          <a:p>
            <a:fld id="{1E5B29A9-5820-46BE-83DA-BE1F926704E3}" type="slidenum">
              <a:rPr lang="zh-CN" altLang="en-US" smtClean="0"/>
              <a:pPr/>
              <a:t>30</a:t>
            </a:fld>
            <a:endParaRPr lang="zh-CN" altLang="en-US" dirty="0"/>
          </a:p>
        </p:txBody>
      </p:sp>
      <p:pic>
        <p:nvPicPr>
          <p:cNvPr id="4" name="图片 3"/>
          <p:cNvPicPr>
            <a:picLocks noChangeAspect="1"/>
          </p:cNvPicPr>
          <p:nvPr/>
        </p:nvPicPr>
        <p:blipFill>
          <a:blip r:embed="rId3"/>
          <a:stretch>
            <a:fillRect/>
          </a:stretch>
        </p:blipFill>
        <p:spPr>
          <a:xfrm>
            <a:off x="1254248" y="1535990"/>
            <a:ext cx="9620381" cy="3842102"/>
          </a:xfrm>
          <a:prstGeom prst="rect">
            <a:avLst/>
          </a:prstGeom>
        </p:spPr>
      </p:pic>
    </p:spTree>
    <p:extLst>
      <p:ext uri="{BB962C8B-B14F-4D97-AF65-F5344CB8AC3E}">
        <p14:creationId xmlns:p14="http://schemas.microsoft.com/office/powerpoint/2010/main" val="251082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5214" y="2336864"/>
            <a:ext cx="6711385"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Build a new management team</a:t>
            </a:r>
          </a:p>
        </p:txBody>
      </p:sp>
      <p:sp>
        <p:nvSpPr>
          <p:cNvPr id="18" name="文本框 17"/>
          <p:cNvSpPr txBox="1"/>
          <p:nvPr/>
        </p:nvSpPr>
        <p:spPr>
          <a:xfrm>
            <a:off x="414971" y="3711825"/>
            <a:ext cx="7296466"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Restore the company to profitability</a:t>
            </a:r>
          </a:p>
        </p:txBody>
      </p:sp>
      <p:sp>
        <p:nvSpPr>
          <p:cNvPr id="19" name="文本框 18"/>
          <p:cNvSpPr txBox="1"/>
          <p:nvPr/>
        </p:nvSpPr>
        <p:spPr>
          <a:xfrm>
            <a:off x="-170110" y="5086787"/>
            <a:ext cx="7147379"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rPr>
              <a:t>Improve their market share</a:t>
            </a:r>
          </a:p>
        </p:txBody>
      </p:sp>
      <p:sp>
        <p:nvSpPr>
          <p:cNvPr id="20"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Goals</a:t>
            </a:r>
            <a:endParaRPr lang="en-US" sz="3200" b="1" dirty="0">
              <a:latin typeface="+mn-ea"/>
            </a:endParaRPr>
          </a:p>
        </p:txBody>
      </p:sp>
      <p:sp>
        <p:nvSpPr>
          <p:cNvPr id="25" name="灯片编号占位符 24"/>
          <p:cNvSpPr>
            <a:spLocks noGrp="1"/>
          </p:cNvSpPr>
          <p:nvPr>
            <p:ph type="sldNum" sz="quarter" idx="10"/>
          </p:nvPr>
        </p:nvSpPr>
        <p:spPr/>
        <p:txBody>
          <a:bodyPr/>
          <a:lstStyle/>
          <a:p>
            <a:fld id="{1E5B29A9-5820-46BE-83DA-BE1F926704E3}" type="slidenum">
              <a:rPr lang="zh-CN" altLang="en-US" smtClean="0"/>
              <a:pPr/>
              <a:t>4</a:t>
            </a:fld>
            <a:endParaRPr lang="zh-CN" altLang="en-US" dirty="0"/>
          </a:p>
        </p:txBody>
      </p:sp>
    </p:spTree>
    <p:extLst>
      <p:ext uri="{BB962C8B-B14F-4D97-AF65-F5344CB8AC3E}">
        <p14:creationId xmlns:p14="http://schemas.microsoft.com/office/powerpoint/2010/main" val="18622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259192" y="2131942"/>
            <a:ext cx="3673614" cy="3673614"/>
            <a:chOff x="4259192" y="2131942"/>
            <a:chExt cx="3673614" cy="3673614"/>
          </a:xfrm>
        </p:grpSpPr>
        <p:sp>
          <p:nvSpPr>
            <p:cNvPr id="4" name="空心弧 3"/>
            <p:cNvSpPr/>
            <p:nvPr/>
          </p:nvSpPr>
          <p:spPr>
            <a:xfrm>
              <a:off x="4682115" y="2554865"/>
              <a:ext cx="2827768" cy="2827768"/>
            </a:xfrm>
            <a:prstGeom prst="blockArc">
              <a:avLst>
                <a:gd name="adj1" fmla="val 10800000"/>
                <a:gd name="adj2" fmla="val 162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 name="空心弧 4"/>
            <p:cNvSpPr/>
            <p:nvPr/>
          </p:nvSpPr>
          <p:spPr>
            <a:xfrm>
              <a:off x="4682115" y="2554865"/>
              <a:ext cx="2827768" cy="2827768"/>
            </a:xfrm>
            <a:prstGeom prst="blockArc">
              <a:avLst>
                <a:gd name="adj1" fmla="val 5400000"/>
                <a:gd name="adj2" fmla="val 108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 name="空心弧 5"/>
            <p:cNvSpPr/>
            <p:nvPr/>
          </p:nvSpPr>
          <p:spPr>
            <a:xfrm>
              <a:off x="4682115" y="2554865"/>
              <a:ext cx="2827768" cy="2827768"/>
            </a:xfrm>
            <a:prstGeom prst="blockArc">
              <a:avLst>
                <a:gd name="adj1" fmla="val 0"/>
                <a:gd name="adj2" fmla="val 540000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空心弧 6"/>
            <p:cNvSpPr/>
            <p:nvPr/>
          </p:nvSpPr>
          <p:spPr>
            <a:xfrm>
              <a:off x="4682115" y="2554865"/>
              <a:ext cx="2827768" cy="2827768"/>
            </a:xfrm>
            <a:prstGeom prst="blockArc">
              <a:avLst>
                <a:gd name="adj1" fmla="val 16200000"/>
                <a:gd name="adj2" fmla="val 0"/>
                <a:gd name="adj3" fmla="val 4642"/>
              </a:avLst>
            </a:prstGeom>
            <a:solidFill>
              <a:schemeClr val="bg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任意多边形: 形状 26"/>
            <p:cNvSpPr/>
            <p:nvPr/>
          </p:nvSpPr>
          <p:spPr>
            <a:xfrm>
              <a:off x="5640263" y="3553613"/>
              <a:ext cx="911472" cy="830273"/>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tx1">
                <a:lumMod val="75000"/>
                <a:lumOff val="2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7519" tIns="227519" rIns="227519" bIns="227519" numCol="1" spcCol="1270" anchor="ctr" anchorCtr="0">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1289050">
                <a:lnSpc>
                  <a:spcPct val="90000"/>
                </a:lnSpc>
                <a:spcBef>
                  <a:spcPct val="0"/>
                </a:spcBef>
                <a:spcAft>
                  <a:spcPct val="35000"/>
                </a:spcAft>
                <a:buNone/>
              </a:pPr>
              <a:endParaRPr lang="zh-CN" altLang="en-US" sz="2900" kern="1200"/>
            </a:p>
          </p:txBody>
        </p:sp>
        <p:sp>
          <p:nvSpPr>
            <p:cNvPr id="9" name="任意多边形: 形状 8"/>
            <p:cNvSpPr/>
            <p:nvPr/>
          </p:nvSpPr>
          <p:spPr>
            <a:xfrm>
              <a:off x="5640263" y="2131942"/>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01</a:t>
              </a:r>
              <a:endParaRPr lang="zh-CN" altLang="en-US" sz="2000" dirty="0">
                <a:solidFill>
                  <a:schemeClr val="tx1">
                    <a:lumMod val="75000"/>
                    <a:lumOff val="25000"/>
                  </a:schemeClr>
                </a:solidFill>
              </a:endParaRPr>
            </a:p>
          </p:txBody>
        </p:sp>
        <p:sp>
          <p:nvSpPr>
            <p:cNvPr id="10" name="任意多边形: 形状 9"/>
            <p:cNvSpPr/>
            <p:nvPr/>
          </p:nvSpPr>
          <p:spPr>
            <a:xfrm>
              <a:off x="7021334"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02</a:t>
              </a:r>
              <a:endParaRPr lang="zh-CN" altLang="en-US" sz="2000" dirty="0"/>
            </a:p>
          </p:txBody>
        </p:sp>
        <p:sp>
          <p:nvSpPr>
            <p:cNvPr id="11" name="任意多边形: 形状 10"/>
            <p:cNvSpPr/>
            <p:nvPr/>
          </p:nvSpPr>
          <p:spPr>
            <a:xfrm>
              <a:off x="5640263" y="4894084"/>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lumMod val="75000"/>
                      <a:lumOff val="25000"/>
                    </a:schemeClr>
                  </a:solidFill>
                </a:rPr>
                <a:t>03</a:t>
              </a:r>
              <a:endParaRPr lang="zh-CN" altLang="en-US" sz="2000" dirty="0">
                <a:solidFill>
                  <a:schemeClr val="tx1">
                    <a:lumMod val="75000"/>
                    <a:lumOff val="25000"/>
                  </a:schemeClr>
                </a:solidFill>
              </a:endParaRPr>
            </a:p>
          </p:txBody>
        </p:sp>
        <p:sp>
          <p:nvSpPr>
            <p:cNvPr id="12" name="任意多边形: 形状 11"/>
            <p:cNvSpPr/>
            <p:nvPr/>
          </p:nvSpPr>
          <p:spPr>
            <a:xfrm>
              <a:off x="4259192" y="3513013"/>
              <a:ext cx="911472" cy="911472"/>
            </a:xfrm>
            <a:custGeom>
              <a:avLst/>
              <a:gdLst>
                <a:gd name="connsiteX0" fmla="*/ 0 w 911472"/>
                <a:gd name="connsiteY0" fmla="*/ 455736 h 911472"/>
                <a:gd name="connsiteX1" fmla="*/ 455736 w 911472"/>
                <a:gd name="connsiteY1" fmla="*/ 0 h 911472"/>
                <a:gd name="connsiteX2" fmla="*/ 911472 w 911472"/>
                <a:gd name="connsiteY2" fmla="*/ 455736 h 911472"/>
                <a:gd name="connsiteX3" fmla="*/ 455736 w 911472"/>
                <a:gd name="connsiteY3" fmla="*/ 911472 h 911472"/>
                <a:gd name="connsiteX4" fmla="*/ 0 w 911472"/>
                <a:gd name="connsiteY4" fmla="*/ 455736 h 91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472" h="911472">
                  <a:moveTo>
                    <a:pt x="0" y="455736"/>
                  </a:moveTo>
                  <a:cubicBezTo>
                    <a:pt x="0" y="204040"/>
                    <a:pt x="204040" y="0"/>
                    <a:pt x="455736" y="0"/>
                  </a:cubicBezTo>
                  <a:cubicBezTo>
                    <a:pt x="707432" y="0"/>
                    <a:pt x="911472" y="204040"/>
                    <a:pt x="911472" y="455736"/>
                  </a:cubicBezTo>
                  <a:cubicBezTo>
                    <a:pt x="911472" y="707432"/>
                    <a:pt x="707432" y="911472"/>
                    <a:pt x="455736" y="911472"/>
                  </a:cubicBezTo>
                  <a:cubicBezTo>
                    <a:pt x="204040" y="911472"/>
                    <a:pt x="0" y="707432"/>
                    <a:pt x="0" y="455736"/>
                  </a:cubicBezTo>
                  <a:close/>
                </a:path>
              </a:pathLst>
            </a:custGeom>
            <a:solidFill>
              <a:schemeClr val="tx1">
                <a:lumMod val="75000"/>
                <a:lumOff val="2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t>04</a:t>
              </a:r>
              <a:endParaRPr lang="zh-CN" altLang="en-US" sz="2000" dirty="0"/>
            </a:p>
          </p:txBody>
        </p:sp>
      </p:grpSp>
      <p:grpSp>
        <p:nvGrpSpPr>
          <p:cNvPr id="13" name="组合 12"/>
          <p:cNvGrpSpPr/>
          <p:nvPr/>
        </p:nvGrpSpPr>
        <p:grpSpPr>
          <a:xfrm>
            <a:off x="7932806" y="2237199"/>
            <a:ext cx="3203507" cy="984885"/>
            <a:chOff x="5394700" y="1317507"/>
            <a:chExt cx="3203507" cy="984885"/>
          </a:xfrm>
        </p:grpSpPr>
        <p:sp>
          <p:nvSpPr>
            <p:cNvPr id="14" name="TextBox 19"/>
            <p:cNvSpPr txBox="1"/>
            <p:nvPr/>
          </p:nvSpPr>
          <p:spPr>
            <a:xfrm>
              <a:off x="5394700" y="1317507"/>
              <a:ext cx="2444433" cy="98488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latin typeface="+mn-ea"/>
                </a:rPr>
                <a:t>Assets</a:t>
              </a:r>
            </a:p>
            <a:p>
              <a:endParaRPr lang="en-US" altLang="zh-CN" sz="2000" dirty="0">
                <a:latin typeface="+mn-ea"/>
              </a:endParaRPr>
            </a:p>
            <a:p>
              <a:r>
                <a:rPr lang="en-US" sz="1600" dirty="0">
                  <a:latin typeface="+mn-ea"/>
                </a:rPr>
                <a:t>30 billions dollars</a:t>
              </a:r>
            </a:p>
          </p:txBody>
        </p:sp>
        <p:sp>
          <p:nvSpPr>
            <p:cNvPr id="15" name="文本框 14"/>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6" name="组合 15"/>
          <p:cNvGrpSpPr/>
          <p:nvPr/>
        </p:nvGrpSpPr>
        <p:grpSpPr>
          <a:xfrm>
            <a:off x="7328388" y="4751732"/>
            <a:ext cx="4412343" cy="954107"/>
            <a:chOff x="4790282" y="1256222"/>
            <a:chExt cx="4412343" cy="954107"/>
          </a:xfrm>
        </p:grpSpPr>
        <p:sp>
          <p:nvSpPr>
            <p:cNvPr id="17" name="TextBox 19"/>
            <p:cNvSpPr txBox="1"/>
            <p:nvPr/>
          </p:nvSpPr>
          <p:spPr>
            <a:xfrm>
              <a:off x="4790282" y="1256222"/>
              <a:ext cx="4412343"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latin typeface="+mn-ea"/>
                </a:rPr>
                <a:t>Fortune Magazine </a:t>
              </a:r>
              <a:r>
                <a:rPr lang="en-US" sz="1800" dirty="0">
                  <a:latin typeface="+mn-ea"/>
                </a:rPr>
                <a:t>1999 Global 500</a:t>
              </a:r>
            </a:p>
            <a:p>
              <a:endParaRPr lang="en-US" sz="1800" dirty="0">
                <a:latin typeface="+mn-ea"/>
              </a:endParaRPr>
            </a:p>
            <a:p>
              <a:pPr algn="ctr"/>
              <a:r>
                <a:rPr lang="en-US" sz="1600" dirty="0">
                  <a:latin typeface="+mn-ea"/>
                </a:rPr>
                <a:t>182th</a:t>
              </a:r>
              <a:r>
                <a:rPr lang="en-US" sz="1800" dirty="0">
                  <a:latin typeface="+mn-ea"/>
                </a:rPr>
                <a:t> </a:t>
              </a:r>
            </a:p>
          </p:txBody>
        </p:sp>
        <p:sp>
          <p:nvSpPr>
            <p:cNvPr id="18" name="文本框 17"/>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grpSp>
        <p:nvGrpSpPr>
          <p:cNvPr id="19" name="组合 18"/>
          <p:cNvGrpSpPr/>
          <p:nvPr/>
        </p:nvGrpSpPr>
        <p:grpSpPr>
          <a:xfrm>
            <a:off x="1055686" y="2237199"/>
            <a:ext cx="3203510" cy="1015663"/>
            <a:chOff x="5394698" y="1317507"/>
            <a:chExt cx="3203510" cy="1015663"/>
          </a:xfrm>
        </p:grpSpPr>
        <p:sp>
          <p:nvSpPr>
            <p:cNvPr id="20" name="TextBox 19"/>
            <p:cNvSpPr txBox="1"/>
            <p:nvPr/>
          </p:nvSpPr>
          <p:spPr>
            <a:xfrm>
              <a:off x="5703356" y="1317507"/>
              <a:ext cx="2894852" cy="1015663"/>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r"/>
              <a:r>
                <a:rPr lang="en-US" altLang="zh-CN" sz="2000" dirty="0">
                  <a:latin typeface="+mn-ea"/>
                </a:rPr>
                <a:t>Operating  income</a:t>
              </a:r>
            </a:p>
            <a:p>
              <a:pPr algn="r"/>
              <a:r>
                <a:rPr lang="en-US" altLang="zh-CN" sz="2000" dirty="0">
                  <a:latin typeface="+mn-ea"/>
                </a:rPr>
                <a:t> </a:t>
              </a:r>
              <a:endParaRPr lang="en-US" altLang="zh-CN" sz="1800" dirty="0">
                <a:latin typeface="+mn-ea"/>
              </a:endParaRPr>
            </a:p>
            <a:p>
              <a:pPr algn="ctr"/>
              <a:r>
                <a:rPr lang="en-US" altLang="zh-CN" sz="1600" dirty="0">
                  <a:latin typeface="+mn-ea"/>
                </a:rPr>
                <a:t>20 billions dollars</a:t>
              </a:r>
              <a:r>
                <a:rPr lang="en-US" altLang="zh-CN" sz="2000" dirty="0">
                  <a:latin typeface="+mn-ea"/>
                </a:rPr>
                <a:t> </a:t>
              </a:r>
            </a:p>
          </p:txBody>
        </p:sp>
        <p:sp>
          <p:nvSpPr>
            <p:cNvPr id="21" name="文本框 20"/>
            <p:cNvSpPr txBox="1"/>
            <p:nvPr/>
          </p:nvSpPr>
          <p:spPr>
            <a:xfrm>
              <a:off x="5394698" y="1662057"/>
              <a:ext cx="3203506" cy="276999"/>
            </a:xfrm>
            <a:prstGeom prst="rect">
              <a:avLst/>
            </a:prstGeom>
            <a:noFill/>
          </p:spPr>
          <p:txBody>
            <a:bodyPr wrap="square" rtlCol="0">
              <a:spAutoFit/>
              <a:scene3d>
                <a:camera prst="orthographicFront"/>
                <a:lightRig rig="threePt" dir="t"/>
              </a:scene3d>
              <a:sp3d contourW="12700"/>
            </a:bodyPr>
            <a:lstStyle/>
            <a:p>
              <a:pPr algn="r"/>
              <a:endParaRPr lang="en-US" altLang="zh-CN" sz="1200" dirty="0">
                <a:solidFill>
                  <a:schemeClr val="bg1">
                    <a:lumMod val="50000"/>
                  </a:schemeClr>
                </a:solidFill>
              </a:endParaRPr>
            </a:p>
          </p:txBody>
        </p:sp>
      </p:grpSp>
      <p:grpSp>
        <p:nvGrpSpPr>
          <p:cNvPr id="22" name="组合 21"/>
          <p:cNvGrpSpPr/>
          <p:nvPr/>
        </p:nvGrpSpPr>
        <p:grpSpPr>
          <a:xfrm>
            <a:off x="1055689" y="4813017"/>
            <a:ext cx="3203506" cy="954107"/>
            <a:chOff x="5394701" y="1317507"/>
            <a:chExt cx="3203506" cy="954107"/>
          </a:xfrm>
        </p:grpSpPr>
        <p:sp>
          <p:nvSpPr>
            <p:cNvPr id="23" name="TextBox 19"/>
            <p:cNvSpPr txBox="1"/>
            <p:nvPr/>
          </p:nvSpPr>
          <p:spPr>
            <a:xfrm>
              <a:off x="6153774" y="1317507"/>
              <a:ext cx="2444433"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ea"/>
                </a:rPr>
                <a:t>Profit</a:t>
              </a:r>
            </a:p>
            <a:p>
              <a:pPr algn="ctr"/>
              <a:endParaRPr lang="en-US" altLang="zh-CN" sz="2000" dirty="0">
                <a:latin typeface="+mn-ea"/>
              </a:endParaRPr>
            </a:p>
            <a:p>
              <a:pPr algn="r"/>
              <a:r>
                <a:rPr lang="en-US" sz="1600" dirty="0">
                  <a:latin typeface="+mn-ea"/>
                </a:rPr>
                <a:t>395 million dollars</a:t>
              </a:r>
            </a:p>
          </p:txBody>
        </p:sp>
        <p:sp>
          <p:nvSpPr>
            <p:cNvPr id="24" name="文本框 23"/>
            <p:cNvSpPr txBox="1"/>
            <p:nvPr/>
          </p:nvSpPr>
          <p:spPr>
            <a:xfrm>
              <a:off x="5394701" y="1662057"/>
              <a:ext cx="3203506" cy="276999"/>
            </a:xfrm>
            <a:prstGeom prst="rect">
              <a:avLst/>
            </a:prstGeom>
            <a:noFill/>
          </p:spPr>
          <p:txBody>
            <a:bodyPr wrap="square" rtlCol="0">
              <a:spAutoFit/>
              <a:scene3d>
                <a:camera prst="orthographicFront"/>
                <a:lightRig rig="threePt" dir="t"/>
              </a:scene3d>
              <a:sp3d contourW="12700"/>
            </a:bodyPr>
            <a:lstStyle/>
            <a:p>
              <a:pPr algn="r"/>
              <a:endParaRPr lang="en-US" altLang="zh-CN" sz="1200" dirty="0">
                <a:solidFill>
                  <a:schemeClr val="bg1">
                    <a:lumMod val="50000"/>
                  </a:schemeClr>
                </a:solidFill>
              </a:endParaRPr>
            </a:p>
          </p:txBody>
        </p:sp>
      </p:grpSp>
      <p:sp>
        <p:nvSpPr>
          <p:cNvPr id="25" name="TextBox 19"/>
          <p:cNvSpPr txBox="1"/>
          <p:nvPr/>
        </p:nvSpPr>
        <p:spPr>
          <a:xfrm>
            <a:off x="3614056" y="1012701"/>
            <a:ext cx="4992916" cy="95410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Baseline</a:t>
            </a:r>
          </a:p>
          <a:p>
            <a:pPr algn="ctr"/>
            <a:r>
              <a:rPr lang="en-US" sz="2400" b="1" dirty="0">
                <a:latin typeface="+mn-ea"/>
              </a:rPr>
              <a:t>Xerox 1998</a:t>
            </a:r>
          </a:p>
        </p:txBody>
      </p:sp>
      <p:sp>
        <p:nvSpPr>
          <p:cNvPr id="26" name="灯片编号占位符 25"/>
          <p:cNvSpPr>
            <a:spLocks noGrp="1"/>
          </p:cNvSpPr>
          <p:nvPr>
            <p:ph type="sldNum" sz="quarter" idx="4"/>
          </p:nvPr>
        </p:nvSpPr>
        <p:spPr/>
        <p:txBody>
          <a:bodyPr/>
          <a:lstStyle/>
          <a:p>
            <a:fld id="{1E5B29A9-5820-46BE-83DA-BE1F926704E3}" type="slidenum">
              <a:rPr lang="zh-CN" altLang="en-US" smtClean="0"/>
              <a:pPr/>
              <a:t>5</a:t>
            </a:fld>
            <a:endParaRPr lang="zh-CN" altLang="en-US" dirty="0"/>
          </a:p>
        </p:txBody>
      </p:sp>
      <p:sp>
        <p:nvSpPr>
          <p:cNvPr id="29" name="TextBox 28"/>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3651358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055688" y="2481944"/>
            <a:ext cx="4677455" cy="508000"/>
            <a:chOff x="1055688" y="2481944"/>
            <a:chExt cx="4677455" cy="508000"/>
          </a:xfrm>
        </p:grpSpPr>
        <p:grpSp>
          <p:nvGrpSpPr>
            <p:cNvPr id="4" name="组合 3"/>
            <p:cNvGrpSpPr/>
            <p:nvPr/>
          </p:nvGrpSpPr>
          <p:grpSpPr>
            <a:xfrm>
              <a:off x="1055688" y="2481944"/>
              <a:ext cx="4677455" cy="508000"/>
              <a:chOff x="1055688" y="2481944"/>
              <a:chExt cx="4677455" cy="508000"/>
            </a:xfrm>
          </p:grpSpPr>
          <p:sp>
            <p:nvSpPr>
              <p:cNvPr id="2" name="矩形 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TextBox 19"/>
            <p:cNvSpPr txBox="1"/>
            <p:nvPr/>
          </p:nvSpPr>
          <p:spPr>
            <a:xfrm>
              <a:off x="2817064" y="252680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mn-ea"/>
                </a:rPr>
                <a:t>Stock price</a:t>
              </a:r>
              <a:endParaRPr lang="en-US" sz="2000" dirty="0">
                <a:solidFill>
                  <a:schemeClr val="bg1"/>
                </a:solidFill>
                <a:latin typeface="+mn-ea"/>
              </a:endParaRPr>
            </a:p>
          </p:txBody>
        </p:sp>
        <p:sp>
          <p:nvSpPr>
            <p:cNvPr id="22" name="TextBox 19"/>
            <p:cNvSpPr txBox="1"/>
            <p:nvPr/>
          </p:nvSpPr>
          <p:spPr>
            <a:xfrm>
              <a:off x="1055688" y="2545858"/>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01</a:t>
              </a:r>
              <a:endParaRPr lang="en-US" sz="2000" dirty="0">
                <a:latin typeface="+mn-lt"/>
              </a:endParaRPr>
            </a:p>
          </p:txBody>
        </p:sp>
      </p:grpSp>
      <p:grpSp>
        <p:nvGrpSpPr>
          <p:cNvPr id="33" name="组合 32"/>
          <p:cNvGrpSpPr/>
          <p:nvPr/>
        </p:nvGrpSpPr>
        <p:grpSpPr>
          <a:xfrm>
            <a:off x="1055688" y="4084160"/>
            <a:ext cx="4677455" cy="508000"/>
            <a:chOff x="1055688" y="4084160"/>
            <a:chExt cx="4677455" cy="508000"/>
          </a:xfrm>
        </p:grpSpPr>
        <p:grpSp>
          <p:nvGrpSpPr>
            <p:cNvPr id="8" name="组合 7"/>
            <p:cNvGrpSpPr/>
            <p:nvPr/>
          </p:nvGrpSpPr>
          <p:grpSpPr>
            <a:xfrm>
              <a:off x="1055688" y="4084160"/>
              <a:ext cx="4677455" cy="508000"/>
              <a:chOff x="1055688" y="2481944"/>
              <a:chExt cx="4677455" cy="508000"/>
            </a:xfrm>
          </p:grpSpPr>
          <p:sp>
            <p:nvSpPr>
              <p:cNvPr id="9" name="矩形 8"/>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9"/>
            <p:cNvSpPr txBox="1"/>
            <p:nvPr/>
          </p:nvSpPr>
          <p:spPr>
            <a:xfrm>
              <a:off x="2817064" y="4134054"/>
              <a:ext cx="2683850"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mn-ea"/>
                </a:rPr>
                <a:t>Net income and loss</a:t>
              </a:r>
              <a:endParaRPr lang="en-US" sz="2000" dirty="0">
                <a:solidFill>
                  <a:schemeClr val="bg1"/>
                </a:solidFill>
                <a:latin typeface="+mn-ea"/>
              </a:endParaRPr>
            </a:p>
          </p:txBody>
        </p:sp>
        <p:sp>
          <p:nvSpPr>
            <p:cNvPr id="23" name="TextBox 19"/>
            <p:cNvSpPr txBox="1"/>
            <p:nvPr/>
          </p:nvSpPr>
          <p:spPr>
            <a:xfrm>
              <a:off x="1055688" y="4134054"/>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03</a:t>
              </a:r>
              <a:endParaRPr lang="en-US" sz="2000" dirty="0">
                <a:latin typeface="+mn-lt"/>
              </a:endParaRPr>
            </a:p>
          </p:txBody>
        </p:sp>
      </p:grpSp>
      <p:grpSp>
        <p:nvGrpSpPr>
          <p:cNvPr id="32" name="组合 31"/>
          <p:cNvGrpSpPr/>
          <p:nvPr/>
        </p:nvGrpSpPr>
        <p:grpSpPr>
          <a:xfrm>
            <a:off x="1418544" y="3283052"/>
            <a:ext cx="4677456" cy="508000"/>
            <a:chOff x="1418544" y="3283052"/>
            <a:chExt cx="4677456" cy="508000"/>
          </a:xfrm>
        </p:grpSpPr>
        <p:grpSp>
          <p:nvGrpSpPr>
            <p:cNvPr id="5" name="组合 4"/>
            <p:cNvGrpSpPr/>
            <p:nvPr/>
          </p:nvGrpSpPr>
          <p:grpSpPr>
            <a:xfrm>
              <a:off x="1418545" y="3283052"/>
              <a:ext cx="4677455" cy="508000"/>
              <a:chOff x="1055688" y="2481944"/>
              <a:chExt cx="4677455" cy="508000"/>
            </a:xfrm>
          </p:grpSpPr>
          <p:sp>
            <p:nvSpPr>
              <p:cNvPr id="6" name="矩形 5"/>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p:cNvSpPr txBox="1"/>
            <p:nvPr/>
          </p:nvSpPr>
          <p:spPr>
            <a:xfrm>
              <a:off x="3179921" y="333699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mn-ea"/>
                </a:rPr>
                <a:t>Revenue</a:t>
              </a:r>
              <a:endParaRPr lang="en-US" sz="2000" dirty="0">
                <a:solidFill>
                  <a:schemeClr val="bg1"/>
                </a:solidFill>
                <a:latin typeface="+mn-ea"/>
              </a:endParaRPr>
            </a:p>
          </p:txBody>
        </p:sp>
        <p:sp>
          <p:nvSpPr>
            <p:cNvPr id="24" name="TextBox 19"/>
            <p:cNvSpPr txBox="1"/>
            <p:nvPr/>
          </p:nvSpPr>
          <p:spPr>
            <a:xfrm>
              <a:off x="1418544" y="3344707"/>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02</a:t>
              </a:r>
              <a:endParaRPr lang="en-US" sz="2000" dirty="0">
                <a:latin typeface="+mn-lt"/>
              </a:endParaRPr>
            </a:p>
          </p:txBody>
        </p:sp>
      </p:grpSp>
      <p:grpSp>
        <p:nvGrpSpPr>
          <p:cNvPr id="34" name="组合 33"/>
          <p:cNvGrpSpPr/>
          <p:nvPr/>
        </p:nvGrpSpPr>
        <p:grpSpPr>
          <a:xfrm>
            <a:off x="1418544" y="4885268"/>
            <a:ext cx="4677456" cy="508000"/>
            <a:chOff x="1418544" y="4885268"/>
            <a:chExt cx="4677456" cy="508000"/>
          </a:xfrm>
        </p:grpSpPr>
        <p:grpSp>
          <p:nvGrpSpPr>
            <p:cNvPr id="11" name="组合 10"/>
            <p:cNvGrpSpPr/>
            <p:nvPr/>
          </p:nvGrpSpPr>
          <p:grpSpPr>
            <a:xfrm>
              <a:off x="1418545" y="4885268"/>
              <a:ext cx="4677455" cy="508000"/>
              <a:chOff x="1055688" y="2481944"/>
              <a:chExt cx="4677455" cy="508000"/>
            </a:xfrm>
          </p:grpSpPr>
          <p:sp>
            <p:nvSpPr>
              <p:cNvPr id="12" name="矩形 11"/>
              <p:cNvSpPr/>
              <p:nvPr/>
            </p:nvSpPr>
            <p:spPr>
              <a:xfrm>
                <a:off x="1055688" y="2481944"/>
                <a:ext cx="1582057" cy="50800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37745" y="2481944"/>
                <a:ext cx="3095398" cy="508000"/>
              </a:xfrm>
              <a:prstGeom prst="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TextBox 19"/>
            <p:cNvSpPr txBox="1"/>
            <p:nvPr/>
          </p:nvSpPr>
          <p:spPr>
            <a:xfrm>
              <a:off x="3179921" y="4929688"/>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solidFill>
                    <a:schemeClr val="bg1"/>
                  </a:solidFill>
                  <a:latin typeface="+mn-ea"/>
                </a:rPr>
                <a:t>Debt</a:t>
              </a:r>
              <a:endParaRPr lang="en-US" sz="2000" dirty="0">
                <a:solidFill>
                  <a:schemeClr val="bg1"/>
                </a:solidFill>
                <a:latin typeface="+mn-ea"/>
              </a:endParaRPr>
            </a:p>
          </p:txBody>
        </p:sp>
        <p:sp>
          <p:nvSpPr>
            <p:cNvPr id="25" name="TextBox 19"/>
            <p:cNvSpPr txBox="1"/>
            <p:nvPr/>
          </p:nvSpPr>
          <p:spPr>
            <a:xfrm>
              <a:off x="1418544" y="4939213"/>
              <a:ext cx="1582057"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2000" dirty="0">
                  <a:latin typeface="+mn-lt"/>
                </a:rPr>
                <a:t>Part 04</a:t>
              </a:r>
              <a:endParaRPr lang="en-US" sz="2000" dirty="0">
                <a:latin typeface="+mn-lt"/>
              </a:endParaRPr>
            </a:p>
          </p:txBody>
        </p:sp>
      </p:grpSp>
      <p:sp>
        <p:nvSpPr>
          <p:cNvPr id="26" name="TextBox 19"/>
          <p:cNvSpPr txBox="1"/>
          <p:nvPr/>
        </p:nvSpPr>
        <p:spPr>
          <a:xfrm>
            <a:off x="3614056" y="1012701"/>
            <a:ext cx="4992916"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b="1" dirty="0">
                <a:latin typeface="+mn-ea"/>
              </a:rPr>
              <a:t>Baseline</a:t>
            </a:r>
          </a:p>
        </p:txBody>
      </p:sp>
      <p:pic>
        <p:nvPicPr>
          <p:cNvPr id="30" name="图片占位符 29"/>
          <p:cNvPicPr>
            <a:picLocks noGrp="1" noChangeAspect="1"/>
          </p:cNvPicPr>
          <p:nvPr>
            <p:ph type="pic" sz="quarter" idx="11"/>
          </p:nvPr>
        </p:nvPicPr>
        <p:blipFill>
          <a:blip r:embed="rId3" cstate="print">
            <a:grayscl/>
            <a:extLst>
              <a:ext uri="{28A0092B-C50C-407E-A947-70E740481C1C}">
                <a14:useLocalDpi xmlns:a14="http://schemas.microsoft.com/office/drawing/2010/main" val="0"/>
              </a:ext>
            </a:extLst>
          </a:blip>
          <a:srcRect t="8790" b="8790"/>
          <a:stretch>
            <a:fillRect/>
          </a:stretch>
        </p:blipFill>
        <p:spPr/>
      </p:pic>
      <p:sp>
        <p:nvSpPr>
          <p:cNvPr id="28" name="灯片编号占位符 27"/>
          <p:cNvSpPr>
            <a:spLocks noGrp="1"/>
          </p:cNvSpPr>
          <p:nvPr>
            <p:ph type="sldNum" sz="quarter" idx="10"/>
          </p:nvPr>
        </p:nvSpPr>
        <p:spPr/>
        <p:txBody>
          <a:bodyPr/>
          <a:lstStyle/>
          <a:p>
            <a:endParaRPr lang="zh-CN" altLang="en-US" dirty="0"/>
          </a:p>
        </p:txBody>
      </p:sp>
      <p:sp>
        <p:nvSpPr>
          <p:cNvPr id="35" name="TextBox 34"/>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3847036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7" y="2249958"/>
            <a:ext cx="5507881" cy="774828"/>
            <a:chOff x="5394699" y="1281343"/>
            <a:chExt cx="5507881" cy="774828"/>
          </a:xfrm>
        </p:grpSpPr>
        <p:sp>
          <p:nvSpPr>
            <p:cNvPr id="6" name="TextBox 19"/>
            <p:cNvSpPr txBox="1"/>
            <p:nvPr/>
          </p:nvSpPr>
          <p:spPr>
            <a:xfrm>
              <a:off x="5394700" y="1281343"/>
              <a:ext cx="3156566"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400" dirty="0">
                  <a:latin typeface="+mn-ea"/>
                </a:rPr>
                <a:t>Falling</a:t>
              </a:r>
            </a:p>
          </p:txBody>
        </p:sp>
        <p:sp>
          <p:nvSpPr>
            <p:cNvPr id="7" name="文本框 6"/>
            <p:cNvSpPr txBox="1"/>
            <p:nvPr/>
          </p:nvSpPr>
          <p:spPr>
            <a:xfrm>
              <a:off x="5394699" y="1717617"/>
              <a:ext cx="5507881" cy="338554"/>
            </a:xfrm>
            <a:prstGeom prst="rect">
              <a:avLst/>
            </a:prstGeom>
            <a:noFill/>
          </p:spPr>
          <p:txBody>
            <a:bodyPr wrap="square" rtlCol="0">
              <a:spAutoFit/>
              <a:scene3d>
                <a:camera prst="orthographicFront"/>
                <a:lightRig rig="threePt" dir="t"/>
              </a:scene3d>
              <a:sp3d contourW="12700"/>
            </a:bodyPr>
            <a:lstStyle/>
            <a:p>
              <a:r>
                <a:rPr lang="en-US" altLang="zh-CN" sz="1600" dirty="0">
                  <a:latin typeface="+mn-ea"/>
                </a:rPr>
                <a:t>2000  The lowest price : $6.75     Average price : $8</a:t>
              </a:r>
            </a:p>
          </p:txBody>
        </p:sp>
      </p:grpSp>
      <p:grpSp>
        <p:nvGrpSpPr>
          <p:cNvPr id="8" name="组合 7"/>
          <p:cNvGrpSpPr/>
          <p:nvPr/>
        </p:nvGrpSpPr>
        <p:grpSpPr>
          <a:xfrm>
            <a:off x="6306748" y="3466219"/>
            <a:ext cx="5246623" cy="800219"/>
            <a:chOff x="5394700" y="1200392"/>
            <a:chExt cx="5246623" cy="800219"/>
          </a:xfrm>
        </p:grpSpPr>
        <p:sp>
          <p:nvSpPr>
            <p:cNvPr id="9" name="TextBox 19"/>
            <p:cNvSpPr txBox="1"/>
            <p:nvPr/>
          </p:nvSpPr>
          <p:spPr>
            <a:xfrm>
              <a:off x="5394700" y="1200392"/>
              <a:ext cx="244443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400" dirty="0">
                  <a:latin typeface="+mn-ea"/>
                </a:rPr>
                <a:t>Change</a:t>
              </a:r>
              <a:endParaRPr lang="en-US" sz="2400" dirty="0">
                <a:latin typeface="+mn-ea"/>
              </a:endParaRPr>
            </a:p>
          </p:txBody>
        </p:sp>
        <p:sp>
          <p:nvSpPr>
            <p:cNvPr id="10" name="文本框 9"/>
            <p:cNvSpPr txBox="1"/>
            <p:nvPr/>
          </p:nvSpPr>
          <p:spPr>
            <a:xfrm>
              <a:off x="5394701" y="1662057"/>
              <a:ext cx="5246622" cy="338554"/>
            </a:xfrm>
            <a:prstGeom prst="rect">
              <a:avLst/>
            </a:prstGeom>
            <a:noFill/>
          </p:spPr>
          <p:txBody>
            <a:bodyPr wrap="square" rtlCol="0">
              <a:spAutoFit/>
              <a:scene3d>
                <a:camera prst="orthographicFront"/>
                <a:lightRig rig="threePt" dir="t"/>
              </a:scene3d>
              <a:sp3d contourW="12700"/>
            </a:bodyPr>
            <a:lstStyle/>
            <a:p>
              <a:r>
                <a:rPr lang="en-US" altLang="zh-CN" sz="1600" dirty="0">
                  <a:latin typeface="+mn-ea"/>
                </a:rPr>
                <a:t>Conduct comprehensive management changes</a:t>
              </a:r>
            </a:p>
          </p:txBody>
        </p:sp>
      </p:grpSp>
      <p:grpSp>
        <p:nvGrpSpPr>
          <p:cNvPr id="11" name="组合 10"/>
          <p:cNvGrpSpPr/>
          <p:nvPr/>
        </p:nvGrpSpPr>
        <p:grpSpPr>
          <a:xfrm>
            <a:off x="6306747" y="4880545"/>
            <a:ext cx="4609062" cy="929325"/>
            <a:chOff x="5394699" y="1317507"/>
            <a:chExt cx="4609062" cy="929325"/>
          </a:xfrm>
        </p:grpSpPr>
        <p:sp>
          <p:nvSpPr>
            <p:cNvPr id="12" name="TextBox 19"/>
            <p:cNvSpPr txBox="1"/>
            <p:nvPr/>
          </p:nvSpPr>
          <p:spPr>
            <a:xfrm>
              <a:off x="5394699" y="1317507"/>
              <a:ext cx="3925823" cy="4616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400" dirty="0">
                  <a:latin typeface="+mn-ea"/>
                </a:rPr>
                <a:t>Knowledge management</a:t>
              </a:r>
              <a:endParaRPr lang="en-US" sz="2400" dirty="0">
                <a:latin typeface="+mn-ea"/>
              </a:endParaRPr>
            </a:p>
          </p:txBody>
        </p:sp>
        <p:sp>
          <p:nvSpPr>
            <p:cNvPr id="13" name="文本框 12"/>
            <p:cNvSpPr txBox="1"/>
            <p:nvPr/>
          </p:nvSpPr>
          <p:spPr>
            <a:xfrm>
              <a:off x="5394701" y="1662057"/>
              <a:ext cx="4609060" cy="584775"/>
            </a:xfrm>
            <a:prstGeom prst="rect">
              <a:avLst/>
            </a:prstGeom>
            <a:noFill/>
          </p:spPr>
          <p:txBody>
            <a:bodyPr wrap="square" rtlCol="0">
              <a:spAutoFit/>
              <a:scene3d>
                <a:camera prst="orthographicFront"/>
                <a:lightRig rig="threePt" dir="t"/>
              </a:scene3d>
              <a:sp3d contourW="12700"/>
            </a:bodyPr>
            <a:lstStyle/>
            <a:p>
              <a:endParaRPr lang="en-US" altLang="zh-CN" sz="1600" dirty="0"/>
            </a:p>
            <a:p>
              <a:r>
                <a:rPr lang="en-US" altLang="zh-CN" sz="1600" dirty="0">
                  <a:latin typeface="+mn-ea"/>
                </a:rPr>
                <a:t>2018  Stock price :$29</a:t>
              </a: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a:solidFill>
                  <a:schemeClr val="tx1"/>
                </a:solidFill>
                <a:latin typeface="+mn-ea"/>
              </a:rPr>
              <a:t>Stock price</a:t>
            </a: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7</a:t>
            </a:fld>
            <a:endParaRPr lang="zh-CN" altLang="en-US" dirty="0"/>
          </a:p>
        </p:txBody>
      </p:sp>
      <p:sp>
        <p:nvSpPr>
          <p:cNvPr id="2" name="TextBox 1"/>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195534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306748" y="2286122"/>
            <a:ext cx="5290166" cy="821603"/>
            <a:chOff x="5394700" y="1317507"/>
            <a:chExt cx="5290166" cy="821603"/>
          </a:xfrm>
        </p:grpSpPr>
        <p:sp>
          <p:nvSpPr>
            <p:cNvPr id="6" name="TextBox 19"/>
            <p:cNvSpPr txBox="1"/>
            <p:nvPr/>
          </p:nvSpPr>
          <p:spPr>
            <a:xfrm>
              <a:off x="5394700" y="1317507"/>
              <a:ext cx="5290166"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latin typeface="+mn-ea"/>
                </a:rPr>
                <a:t>October 24 2000  performance report</a:t>
              </a:r>
            </a:p>
          </p:txBody>
        </p:sp>
        <p:sp>
          <p:nvSpPr>
            <p:cNvPr id="7" name="文本框 6"/>
            <p:cNvSpPr txBox="1"/>
            <p:nvPr/>
          </p:nvSpPr>
          <p:spPr>
            <a:xfrm>
              <a:off x="5394700" y="1800556"/>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latin typeface="+mn-ea"/>
                </a:rPr>
                <a:t>Third-quarter revenue begin to fall</a:t>
              </a:r>
            </a:p>
          </p:txBody>
        </p:sp>
      </p:grpSp>
      <p:grpSp>
        <p:nvGrpSpPr>
          <p:cNvPr id="8" name="组合 7"/>
          <p:cNvGrpSpPr/>
          <p:nvPr/>
        </p:nvGrpSpPr>
        <p:grpSpPr>
          <a:xfrm>
            <a:off x="6458723" y="3547138"/>
            <a:ext cx="4797638" cy="738664"/>
            <a:chOff x="5347208" y="1392030"/>
            <a:chExt cx="4797638" cy="738664"/>
          </a:xfrm>
        </p:grpSpPr>
        <p:sp>
          <p:nvSpPr>
            <p:cNvPr id="9" name="TextBox 19"/>
            <p:cNvSpPr txBox="1"/>
            <p:nvPr/>
          </p:nvSpPr>
          <p:spPr>
            <a:xfrm>
              <a:off x="5347208" y="1392030"/>
              <a:ext cx="4467976"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2000" dirty="0">
                  <a:latin typeface="+mn-ea"/>
                </a:rPr>
                <a:t>After knowledge management</a:t>
              </a:r>
              <a:endParaRPr lang="en-US" sz="2000" dirty="0">
                <a:latin typeface="+mn-ea"/>
              </a:endParaRPr>
            </a:p>
          </p:txBody>
        </p:sp>
        <p:sp>
          <p:nvSpPr>
            <p:cNvPr id="10" name="文本框 9"/>
            <p:cNvSpPr txBox="1"/>
            <p:nvPr/>
          </p:nvSpPr>
          <p:spPr>
            <a:xfrm>
              <a:off x="5535786" y="1792140"/>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solidFill>
                    <a:schemeClr val="bg1">
                      <a:lumMod val="50000"/>
                    </a:schemeClr>
                  </a:solidFill>
                </a:rPr>
                <a:t>From 2001 to 2005 </a:t>
              </a:r>
            </a:p>
          </p:txBody>
        </p:sp>
      </p:grpSp>
      <p:grpSp>
        <p:nvGrpSpPr>
          <p:cNvPr id="11" name="组合 10"/>
          <p:cNvGrpSpPr/>
          <p:nvPr/>
        </p:nvGrpSpPr>
        <p:grpSpPr>
          <a:xfrm>
            <a:off x="6306748" y="4880545"/>
            <a:ext cx="4609061" cy="621549"/>
            <a:chOff x="5394700" y="1317507"/>
            <a:chExt cx="4609061" cy="621549"/>
          </a:xfrm>
        </p:grpSpPr>
        <p:sp>
          <p:nvSpPr>
            <p:cNvPr id="12" name="TextBox 19"/>
            <p:cNvSpPr txBox="1"/>
            <p:nvPr/>
          </p:nvSpPr>
          <p:spPr>
            <a:xfrm>
              <a:off x="5394700" y="1317507"/>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2000" dirty="0">
                <a:latin typeface="+mn-ea"/>
              </a:endParaRPr>
            </a:p>
          </p:txBody>
        </p:sp>
        <p:sp>
          <p:nvSpPr>
            <p:cNvPr id="13" name="文本框 12"/>
            <p:cNvSpPr txBox="1"/>
            <p:nvPr/>
          </p:nvSpPr>
          <p:spPr>
            <a:xfrm>
              <a:off x="5394701" y="1662057"/>
              <a:ext cx="4609060" cy="276999"/>
            </a:xfrm>
            <a:prstGeom prst="rect">
              <a:avLst/>
            </a:prstGeom>
            <a:noFill/>
          </p:spPr>
          <p:txBody>
            <a:bodyPr wrap="square" rtlCol="0">
              <a:spAutoFit/>
              <a:scene3d>
                <a:camera prst="orthographicFront"/>
                <a:lightRig rig="threePt" dir="t"/>
              </a:scene3d>
              <a:sp3d contourW="12700"/>
            </a:bodyPr>
            <a:lstStyle/>
            <a:p>
              <a:endParaRPr lang="en-US" altLang="zh-CN" sz="1200" dirty="0">
                <a:solidFill>
                  <a:schemeClr val="bg1">
                    <a:lumMod val="50000"/>
                  </a:schemeClr>
                </a:solidFill>
              </a:endParaRP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992913" y="1023916"/>
            <a:ext cx="2394858"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a:solidFill>
                  <a:schemeClr val="tx1"/>
                </a:solidFill>
                <a:latin typeface="+mn-ea"/>
              </a:rPr>
              <a:t>Revenue</a:t>
            </a: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8</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647301" y="4433541"/>
            <a:ext cx="4326890" cy="1972945"/>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91591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132577" y="2003128"/>
            <a:ext cx="4609061" cy="683104"/>
            <a:chOff x="5394700" y="1317507"/>
            <a:chExt cx="4609061" cy="683104"/>
          </a:xfrm>
        </p:grpSpPr>
        <p:sp>
          <p:nvSpPr>
            <p:cNvPr id="6" name="TextBox 19"/>
            <p:cNvSpPr txBox="1"/>
            <p:nvPr/>
          </p:nvSpPr>
          <p:spPr>
            <a:xfrm>
              <a:off x="5394700" y="1317507"/>
              <a:ext cx="3504909"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000" dirty="0">
                  <a:latin typeface="+mn-ea"/>
                </a:rPr>
                <a:t>The first half of 1999</a:t>
              </a:r>
            </a:p>
          </p:txBody>
        </p:sp>
        <p:sp>
          <p:nvSpPr>
            <p:cNvPr id="7" name="文本框 6"/>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solidFill>
                    <a:schemeClr val="bg1">
                      <a:lumMod val="50000"/>
                    </a:schemeClr>
                  </a:solidFill>
                </a:rPr>
                <a:t>Net income : $791 million</a:t>
              </a:r>
            </a:p>
          </p:txBody>
        </p:sp>
      </p:grpSp>
      <p:grpSp>
        <p:nvGrpSpPr>
          <p:cNvPr id="8" name="组合 7"/>
          <p:cNvGrpSpPr/>
          <p:nvPr/>
        </p:nvGrpSpPr>
        <p:grpSpPr>
          <a:xfrm>
            <a:off x="6132578" y="2701835"/>
            <a:ext cx="4609060" cy="670499"/>
            <a:chOff x="5394701" y="1330112"/>
            <a:chExt cx="4609060" cy="670499"/>
          </a:xfrm>
        </p:grpSpPr>
        <p:sp>
          <p:nvSpPr>
            <p:cNvPr id="9" name="TextBox 19"/>
            <p:cNvSpPr txBox="1"/>
            <p:nvPr/>
          </p:nvSpPr>
          <p:spPr>
            <a:xfrm>
              <a:off x="5428969" y="1330112"/>
              <a:ext cx="2444433" cy="40011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2000" dirty="0">
                  <a:latin typeface="+mn-ea"/>
                </a:rPr>
                <a:t>2000 </a:t>
              </a:r>
            </a:p>
          </p:txBody>
        </p:sp>
        <p:sp>
          <p:nvSpPr>
            <p:cNvPr id="10" name="文本框 9"/>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solidFill>
                    <a:schemeClr val="bg1">
                      <a:lumMod val="50000"/>
                    </a:schemeClr>
                  </a:solidFill>
                </a:rPr>
                <a:t>The total loss  : $273 million</a:t>
              </a:r>
            </a:p>
          </p:txBody>
        </p:sp>
      </p:grpSp>
      <p:grpSp>
        <p:nvGrpSpPr>
          <p:cNvPr id="11" name="组合 10"/>
          <p:cNvGrpSpPr/>
          <p:nvPr/>
        </p:nvGrpSpPr>
        <p:grpSpPr>
          <a:xfrm>
            <a:off x="6132577" y="3532468"/>
            <a:ext cx="4609061" cy="683104"/>
            <a:chOff x="5394700" y="1317507"/>
            <a:chExt cx="4609061" cy="683104"/>
          </a:xfrm>
        </p:grpSpPr>
        <p:sp>
          <p:nvSpPr>
            <p:cNvPr id="12" name="TextBox 19"/>
            <p:cNvSpPr txBox="1"/>
            <p:nvPr/>
          </p:nvSpPr>
          <p:spPr>
            <a:xfrm>
              <a:off x="5394700" y="1317507"/>
              <a:ext cx="4609061" cy="338554"/>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sz="1600" dirty="0">
                  <a:latin typeface="+mn-ea"/>
                </a:rPr>
                <a:t>After knowledge management </a:t>
              </a:r>
            </a:p>
          </p:txBody>
        </p:sp>
        <p:sp>
          <p:nvSpPr>
            <p:cNvPr id="13" name="文本框 12"/>
            <p:cNvSpPr txBox="1"/>
            <p:nvPr/>
          </p:nvSpPr>
          <p:spPr>
            <a:xfrm>
              <a:off x="5394701" y="1662057"/>
              <a:ext cx="4609060" cy="338554"/>
            </a:xfrm>
            <a:prstGeom prst="rect">
              <a:avLst/>
            </a:prstGeom>
            <a:noFill/>
          </p:spPr>
          <p:txBody>
            <a:bodyPr wrap="square" rtlCol="0">
              <a:spAutoFit/>
              <a:scene3d>
                <a:camera prst="orthographicFront"/>
                <a:lightRig rig="threePt" dir="t"/>
              </a:scene3d>
              <a:sp3d contourW="12700"/>
            </a:bodyPr>
            <a:lstStyle/>
            <a:p>
              <a:r>
                <a:rPr lang="en-US" altLang="zh-CN" sz="1600" dirty="0">
                  <a:solidFill>
                    <a:schemeClr val="bg1">
                      <a:lumMod val="50000"/>
                    </a:schemeClr>
                  </a:solidFill>
                  <a:latin typeface="+mn-ea"/>
                </a:rPr>
                <a:t>From 2001 to 2005</a:t>
              </a:r>
            </a:p>
          </p:txBody>
        </p:sp>
      </p:grpSp>
      <p:sp>
        <p:nvSpPr>
          <p:cNvPr id="14" name="文本框 13"/>
          <p:cNvSpPr txBox="1"/>
          <p:nvPr/>
        </p:nvSpPr>
        <p:spPr>
          <a:xfrm>
            <a:off x="2106913" y="4650573"/>
            <a:ext cx="2531462"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latin typeface="+mn-ea"/>
              </a:rPr>
              <a:t>Baseline</a:t>
            </a:r>
          </a:p>
        </p:txBody>
      </p:sp>
      <p:sp>
        <p:nvSpPr>
          <p:cNvPr id="15" name="TextBox 19"/>
          <p:cNvSpPr txBox="1"/>
          <p:nvPr/>
        </p:nvSpPr>
        <p:spPr>
          <a:xfrm>
            <a:off x="4416648" y="1023916"/>
            <a:ext cx="4194631"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en-US" altLang="zh-CN" sz="3200" dirty="0">
                <a:solidFill>
                  <a:schemeClr val="tx1"/>
                </a:solidFill>
                <a:latin typeface="+mn-ea"/>
              </a:rPr>
              <a:t>Net income and loss</a:t>
            </a:r>
          </a:p>
        </p:txBody>
      </p:sp>
      <p:pic>
        <p:nvPicPr>
          <p:cNvPr id="19" name="图片占位符 18"/>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14956" r="14956"/>
          <a:stretch>
            <a:fillRect/>
          </a:stretch>
        </p:blipFill>
        <p:spPr/>
      </p:pic>
      <p:sp>
        <p:nvSpPr>
          <p:cNvPr id="17" name="灯片编号占位符 16"/>
          <p:cNvSpPr>
            <a:spLocks noGrp="1"/>
          </p:cNvSpPr>
          <p:nvPr>
            <p:ph type="sldNum" sz="quarter" idx="10"/>
          </p:nvPr>
        </p:nvSpPr>
        <p:spPr/>
        <p:txBody>
          <a:bodyPr/>
          <a:lstStyle/>
          <a:p>
            <a:fld id="{1E5B29A9-5820-46BE-83DA-BE1F926704E3}" type="slidenum">
              <a:rPr lang="zh-CN" altLang="en-US" smtClean="0"/>
              <a:pPr/>
              <a:t>9</a:t>
            </a:fld>
            <a:endParaRPr lang="zh-CN" altLang="en-US" dirty="0"/>
          </a:p>
        </p:txBody>
      </p:sp>
      <p:pic>
        <p:nvPicPr>
          <p:cNvPr id="16" name="officeArt object" descr="pasted-image.png"/>
          <p:cNvPicPr/>
          <p:nvPr/>
        </p:nvPicPr>
        <p:blipFill>
          <a:blip r:embed="rId4">
            <a:extLst>
              <a:ext uri="{28A0092B-C50C-407E-A947-70E740481C1C}">
                <a14:useLocalDpi xmlns:a14="http://schemas.microsoft.com/office/drawing/2010/main" val="0"/>
              </a:ext>
            </a:extLst>
          </a:blip>
          <a:stretch>
            <a:fillRect/>
          </a:stretch>
        </p:blipFill>
        <p:spPr>
          <a:xfrm>
            <a:off x="6132577" y="4215572"/>
            <a:ext cx="4259716" cy="2230807"/>
          </a:xfrm>
          <a:prstGeom prst="rect">
            <a:avLst/>
          </a:prstGeom>
          <a:ln w="12700" cap="flat">
            <a:noFill/>
            <a:miter lim="400000"/>
          </a:ln>
          <a:effectLst/>
        </p:spPr>
      </p:pic>
      <p:sp>
        <p:nvSpPr>
          <p:cNvPr id="18" name="TextBox 17"/>
          <p:cNvSpPr txBox="1"/>
          <p:nvPr/>
        </p:nvSpPr>
        <p:spPr>
          <a:xfrm>
            <a:off x="1430285" y="6332249"/>
            <a:ext cx="1353256" cy="400110"/>
          </a:xfrm>
          <a:prstGeom prst="rect">
            <a:avLst/>
          </a:prstGeom>
          <a:noFill/>
        </p:spPr>
        <p:txBody>
          <a:bodyPr wrap="none" rtlCol="0">
            <a:spAutoFit/>
          </a:bodyPr>
          <a:lstStyle/>
          <a:p>
            <a:r>
              <a:rPr lang="en-US" altLang="zh-CN" sz="2000" b="1" dirty="0" err="1">
                <a:latin typeface="黑体" pitchFamily="49" charset="-122"/>
                <a:ea typeface="黑体" pitchFamily="49" charset="-122"/>
              </a:rPr>
              <a:t>Xu</a:t>
            </a:r>
            <a:r>
              <a:rPr lang="en-US" altLang="zh-CN" sz="2000" b="1" dirty="0">
                <a:latin typeface="黑体" pitchFamily="49" charset="-122"/>
                <a:ea typeface="黑体" pitchFamily="49" charset="-122"/>
              </a:rPr>
              <a:t> </a:t>
            </a:r>
            <a:r>
              <a:rPr lang="en-US" altLang="zh-CN" sz="2000" b="1" dirty="0" err="1">
                <a:latin typeface="黑体" pitchFamily="49" charset="-122"/>
                <a:ea typeface="黑体" pitchFamily="49" charset="-122"/>
              </a:rPr>
              <a:t>Weiwen</a:t>
            </a:r>
            <a:endParaRPr lang="zh-CN" altLang="en-US" sz="2000" b="1" dirty="0">
              <a:latin typeface="黑体" pitchFamily="49" charset="-122"/>
              <a:ea typeface="黑体" pitchFamily="49" charset="-122"/>
            </a:endParaRPr>
          </a:p>
        </p:txBody>
      </p:sp>
    </p:spTree>
    <p:extLst>
      <p:ext uri="{BB962C8B-B14F-4D97-AF65-F5344CB8AC3E}">
        <p14:creationId xmlns:p14="http://schemas.microsoft.com/office/powerpoint/2010/main" val="2575685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1294</Words>
  <Application>Microsoft Office PowerPoint</Application>
  <PresentationFormat>宽屏</PresentationFormat>
  <Paragraphs>208</Paragraphs>
  <Slides>30</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黑体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547823710@qq.com</cp:lastModifiedBy>
  <cp:revision>53</cp:revision>
  <dcterms:created xsi:type="dcterms:W3CDTF">2017-06-12T05:39:40Z</dcterms:created>
  <dcterms:modified xsi:type="dcterms:W3CDTF">2018-11-14T08:44:09Z</dcterms:modified>
</cp:coreProperties>
</file>